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322" r:id="rId4"/>
    <p:sldId id="323" r:id="rId5"/>
    <p:sldId id="324" r:id="rId6"/>
    <p:sldId id="325" r:id="rId7"/>
    <p:sldId id="326" r:id="rId8"/>
    <p:sldId id="329" r:id="rId9"/>
    <p:sldId id="330" r:id="rId10"/>
    <p:sldId id="331" r:id="rId11"/>
    <p:sldId id="332" r:id="rId12"/>
    <p:sldId id="333" r:id="rId13"/>
    <p:sldId id="334" r:id="rId14"/>
    <p:sldId id="327" r:id="rId15"/>
    <p:sldId id="270" r:id="rId16"/>
    <p:sldId id="271" r:id="rId17"/>
    <p:sldId id="272" r:id="rId18"/>
    <p:sldId id="274" r:id="rId19"/>
    <p:sldId id="277" r:id="rId20"/>
    <p:sldId id="280" r:id="rId21"/>
    <p:sldId id="281" r:id="rId22"/>
    <p:sldId id="282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300" r:id="rId36"/>
    <p:sldId id="301" r:id="rId37"/>
    <p:sldId id="302" r:id="rId38"/>
    <p:sldId id="305" r:id="rId39"/>
    <p:sldId id="306" r:id="rId40"/>
    <p:sldId id="307" r:id="rId41"/>
    <p:sldId id="308" r:id="rId42"/>
    <p:sldId id="309" r:id="rId43"/>
    <p:sldId id="310" r:id="rId44"/>
    <p:sldId id="321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266" r:id="rId56"/>
    <p:sldId id="267" r:id="rId5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2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0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1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56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95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9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3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0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4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0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53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5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1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64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5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163431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142112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buClr>
                <a:prstClr val="black"/>
              </a:buClr>
              <a:buSzPct val="25000"/>
              <a:buFont typeface="Arial"/>
              <a:buNone/>
            </a:pPr>
            <a:fld id="{00000000-1234-1234-1234-123412341234}" type="slidenum">
              <a:rPr lang="pl">
                <a:solidFill>
                  <a:prstClr val="black"/>
                </a:solidFill>
              </a:rPr>
              <a:pPr>
                <a:buClr>
                  <a:prstClr val="black"/>
                </a:buClr>
                <a:buSzPct val="25000"/>
                <a:buFont typeface="Arial"/>
                <a:buNone/>
              </a:pPr>
              <a:t>‹#›</a:t>
            </a:fld>
            <a:endParaRPr lang="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2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 Medium" panose="020B060403060203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2875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240940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0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/>
          <a:srcRect l="16233" t="18753" r="15713" b="15015"/>
          <a:stretch/>
        </p:blipFill>
        <p:spPr>
          <a:xfrm>
            <a:off x="838200" y="5956299"/>
            <a:ext cx="4152900" cy="874693"/>
          </a:xfrm>
          <a:prstGeom prst="rect">
            <a:avLst/>
          </a:prstGeom>
        </p:spPr>
      </p:pic>
      <p:sp>
        <p:nvSpPr>
          <p:cNvPr id="9" name="pole tekstowe 8"/>
          <p:cNvSpPr txBox="1"/>
          <p:nvPr userDrawn="1"/>
        </p:nvSpPr>
        <p:spPr>
          <a:xfrm>
            <a:off x="7899400" y="5916593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Centrum Doskonalenia Nauczycieli </a:t>
            </a:r>
            <a:b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</a:br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w Lesznie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ul. Chrobrego 15, 64-100 Leszno</a:t>
            </a:r>
          </a:p>
          <a:p>
            <a:pPr algn="ctr"/>
            <a:r>
              <a:rPr lang="pl-PL" sz="1400" dirty="0">
                <a:solidFill>
                  <a:srgbClr val="152543"/>
                </a:solidFill>
                <a:latin typeface="Ubuntu Medium" panose="020B0604030602030204" pitchFamily="34" charset="0"/>
              </a:rPr>
              <a:t>tel. 65 529 90 62 / fax. 65 529 31 09</a:t>
            </a:r>
          </a:p>
        </p:txBody>
      </p:sp>
    </p:spTree>
    <p:extLst>
      <p:ext uri="{BB962C8B-B14F-4D97-AF65-F5344CB8AC3E}">
        <p14:creationId xmlns:p14="http://schemas.microsoft.com/office/powerpoint/2010/main" val="156750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5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0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7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1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1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4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4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14729-061A-425C-8D26-5F3047F15C86}" type="datetimeFigureOut">
              <a:rPr lang="pl-PL" smtClean="0"/>
              <a:pPr/>
              <a:t>22.12.2021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DFD0-B1DB-4FBF-A752-4A50521CC3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7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14729-061A-425C-8D26-5F3047F15C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22.12.2021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DFD0-B1DB-4FBF-A752-4A50521CC33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9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Niobe_(c%C3%B3rka_Tantala)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zmedytabeata/iyu7ukhrqu9gq8hl" TargetMode="External"/><Relationship Id="rId2" Type="http://schemas.openxmlformats.org/officeDocument/2006/relationships/hyperlink" Target="https://padlet.com/zarembska/184hnyqxka20dvs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7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41294" y="1864659"/>
            <a:ext cx="10192871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Określ i wyjaśnij rodzaj wypowiedzenia w tytułach artykułów.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pkt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Równoważniki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zdań  + wyjaśnienie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 tytuł – 1pkt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41294" y="3989295"/>
            <a:ext cx="9610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 smtClean="0"/>
              <a:t>4. Z </a:t>
            </a:r>
            <a:r>
              <a:rPr lang="pl-PL" dirty="0"/>
              <a:t>podanego zdań wynotuj części mowy i nazwij je:</a:t>
            </a:r>
          </a:p>
          <a:p>
            <a:r>
              <a:rPr lang="pl-PL" dirty="0"/>
              <a:t>Proces kształtowania postaw, wartości i wiedzy trwa przez całe życie.</a:t>
            </a:r>
          </a:p>
          <a:p>
            <a:r>
              <a:rPr lang="pl-PL" dirty="0"/>
              <a:t>1	pkt  za wykonanie całego zadania. </a:t>
            </a:r>
          </a:p>
        </p:txBody>
      </p:sp>
    </p:spTree>
    <p:extLst>
      <p:ext uri="{BB962C8B-B14F-4D97-AF65-F5344CB8AC3E}">
        <p14:creationId xmlns:p14="http://schemas.microsoft.com/office/powerpoint/2010/main" val="74209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60612" y="1694329"/>
            <a:ext cx="9547412" cy="483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5. Co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twojej wiedzy o ekologii wnosi następująca uwaga: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„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 „ekologia” pochodzi od greckich słów: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oikos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(miejsce życia, dom) i logos (nauka,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słowa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)” ?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Przykładowa odpowiedź: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Definicja podkreśla związek ekologii z tym, co jest nam najbliższe. 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pkt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O jakich wydarzeniach i dokumentach mówi 1. i 2. tekst? Na co zwraca się w nich uwagę. Odpowiadaj własnymi słowami.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pkt – 1 pkt za wypisanie dokumentów/wydarzeń.  1 pkt za wyjaśnienia.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Razem: 13 pkt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3341" y="1997839"/>
            <a:ext cx="96280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7. </a:t>
            </a:r>
            <a:r>
              <a:rPr lang="pl-PL" dirty="0"/>
              <a:t>Na podstawie obu tekstów zredaguj syntetyzującą notatkę na temat:   W jaki sposób można rozwijać edukację ekologiczną?  . Twoja wypowiedź powinna liczyć 60–90 wyrazów. (4 pkt)</a:t>
            </a:r>
          </a:p>
          <a:p>
            <a:endParaRPr lang="pl-PL" dirty="0"/>
          </a:p>
          <a:p>
            <a:r>
              <a:rPr lang="pl-PL" dirty="0"/>
              <a:t>Przykładowa odpowiedź – wstępne rozpoznanie: </a:t>
            </a:r>
          </a:p>
          <a:p>
            <a:r>
              <a:rPr lang="pl-PL" dirty="0"/>
              <a:t>Obydwa teksty podejmują ten  sam temat dotyczący problemu edukacji ekologicznej. </a:t>
            </a:r>
          </a:p>
          <a:p>
            <a:r>
              <a:rPr lang="pl-PL" dirty="0"/>
              <a:t>Różni je zasób informacji związany z</a:t>
            </a:r>
            <a:r>
              <a:rPr lang="pl-PL" dirty="0" smtClean="0"/>
              <a:t> </a:t>
            </a:r>
            <a:r>
              <a:rPr lang="pl-PL" dirty="0"/>
              <a:t>ekologią. Pierwszy z tekstów przynosi wiedzę o różnych formach zdobywania wiedzy ekologicznej. Drugi - </a:t>
            </a:r>
            <a:r>
              <a:rPr lang="pl-PL" dirty="0" smtClean="0"/>
              <a:t> oprócz </a:t>
            </a:r>
            <a:r>
              <a:rPr lang="pl-PL" dirty="0" err="1" smtClean="0"/>
              <a:t>ww</a:t>
            </a:r>
            <a:r>
              <a:rPr lang="pl-PL" dirty="0" smtClean="0"/>
              <a:t> także sugestie, że edukacja ekologiczna ma miejsce przez cały czas.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001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5800" y="1456267"/>
            <a:ext cx="850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prstClr val="black"/>
                </a:solidFill>
              </a:rPr>
              <a:t>Tworząc wiązki warto skorzystać ze zbioru </a:t>
            </a:r>
          </a:p>
          <a:p>
            <a:r>
              <a:rPr lang="pl-PL" dirty="0">
                <a:solidFill>
                  <a:prstClr val="black"/>
                </a:solidFill>
              </a:rPr>
              <a:t> </a:t>
            </a:r>
          </a:p>
          <a:p>
            <a:r>
              <a:rPr lang="pl-PL" dirty="0">
                <a:solidFill>
                  <a:prstClr val="black"/>
                </a:solidFill>
              </a:rPr>
              <a:t>EGZAMIN MATURALNY </a:t>
            </a:r>
          </a:p>
          <a:p>
            <a:r>
              <a:rPr lang="pl-PL" dirty="0">
                <a:solidFill>
                  <a:prstClr val="black"/>
                </a:solidFill>
              </a:rPr>
              <a:t>JĘZYK POLSKI Poziom podstawowy </a:t>
            </a:r>
          </a:p>
          <a:p>
            <a:r>
              <a:rPr lang="pl-PL" dirty="0">
                <a:solidFill>
                  <a:prstClr val="black"/>
                </a:solidFill>
              </a:rPr>
              <a:t>ZBIÓR ZADAŃ </a:t>
            </a:r>
          </a:p>
          <a:p>
            <a:r>
              <a:rPr lang="pl-PL" dirty="0">
                <a:solidFill>
                  <a:prstClr val="black"/>
                </a:solidFill>
              </a:rPr>
              <a:t> </a:t>
            </a:r>
          </a:p>
          <a:p>
            <a:r>
              <a:rPr lang="pl-PL" dirty="0">
                <a:solidFill>
                  <a:prstClr val="black"/>
                </a:solidFill>
              </a:rPr>
              <a:t> </a:t>
            </a:r>
          </a:p>
          <a:p>
            <a:r>
              <a:rPr lang="pl-PL" dirty="0">
                <a:solidFill>
                  <a:prstClr val="black"/>
                </a:solidFill>
              </a:rPr>
              <a:t>Materiały pomocnicze dla uczniów i </a:t>
            </a:r>
            <a:r>
              <a:rPr lang="pl-PL" dirty="0" smtClean="0">
                <a:solidFill>
                  <a:prstClr val="black"/>
                </a:solidFill>
              </a:rPr>
              <a:t>nauczycieli</a:t>
            </a:r>
          </a:p>
          <a:p>
            <a:endParaRPr lang="pl-PL" dirty="0">
              <a:solidFill>
                <a:prstClr val="black"/>
              </a:solidFill>
            </a:endParaRPr>
          </a:p>
          <a:p>
            <a:endParaRPr lang="pl-PL" dirty="0" smtClean="0">
              <a:solidFill>
                <a:prstClr val="black"/>
              </a:solidFill>
            </a:endParaRPr>
          </a:p>
          <a:p>
            <a:r>
              <a:rPr lang="pl-PL" dirty="0">
                <a:solidFill>
                  <a:prstClr val="black"/>
                </a:solidFill>
              </a:rPr>
              <a:t> Publikacja opracowana przez zespół koordynowany przez Małgorzatę </a:t>
            </a:r>
            <a:r>
              <a:rPr lang="pl-PL" dirty="0" err="1">
                <a:solidFill>
                  <a:prstClr val="black"/>
                </a:solidFill>
              </a:rPr>
              <a:t>Kosińską-Pułkę</a:t>
            </a:r>
            <a:r>
              <a:rPr lang="pl-PL" dirty="0">
                <a:solidFill>
                  <a:prstClr val="black"/>
                </a:solidFill>
              </a:rPr>
              <a:t> </a:t>
            </a:r>
          </a:p>
          <a:p>
            <a:r>
              <a:rPr lang="pl-PL" dirty="0">
                <a:solidFill>
                  <a:prstClr val="black"/>
                </a:solidFill>
              </a:rPr>
              <a:t>działający w ramach projektu  Budowa banków zadań realizowanego przez Centralną </a:t>
            </a:r>
          </a:p>
          <a:p>
            <a:r>
              <a:rPr lang="pl-PL" dirty="0">
                <a:solidFill>
                  <a:prstClr val="black"/>
                </a:solidFill>
              </a:rPr>
              <a:t>Komisję Egzaminacyjną pod kierunkiem Janiny </a:t>
            </a:r>
            <a:r>
              <a:rPr lang="pl-PL" dirty="0" smtClean="0">
                <a:solidFill>
                  <a:prstClr val="black"/>
                </a:solidFill>
              </a:rPr>
              <a:t>Grzegorek.</a:t>
            </a:r>
          </a:p>
          <a:p>
            <a:endParaRPr lang="pl-PL" dirty="0">
              <a:solidFill>
                <a:prstClr val="black"/>
              </a:solidFill>
            </a:endParaRPr>
          </a:p>
          <a:p>
            <a:r>
              <a:rPr lang="pl-PL" dirty="0" smtClean="0">
                <a:solidFill>
                  <a:prstClr val="black"/>
                </a:solidFill>
              </a:rPr>
              <a:t>Pozycja „stara”, ale wskazówki aktualne. </a:t>
            </a:r>
            <a:endParaRPr lang="pl-PL" dirty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435599" y="1456267"/>
            <a:ext cx="545253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002060"/>
                </a:solidFill>
              </a:rPr>
              <a:t>http://zsg.pila.pl/wp-content/uploads/2017/12/Matura_Zbi%C3%B3r_zada%C5%84_J%C4%99zyk_polski.2016.-pdf.pdf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7704665" y="2804024"/>
            <a:ext cx="419100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Tu także teksty do ćwiczeń</a:t>
            </a:r>
            <a:r>
              <a:rPr lang="pl-PL" smtClean="0">
                <a:solidFill>
                  <a:srgbClr val="C00000"/>
                </a:solidFill>
              </a:rPr>
              <a:t>, również  teksty ikoniczne. 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14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4687" y="1573038"/>
            <a:ext cx="8926113" cy="63488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    A może tak konstruować wiązki zadań?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8" y="2506662"/>
            <a:ext cx="10938165" cy="32383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Eksplikacja jako metoda tworzenia wiązek zadań – </a:t>
            </a:r>
            <a:r>
              <a:rPr lang="pl-PL" b="1" i="1" dirty="0" smtClean="0"/>
              <a:t>Pan Tadeusz</a:t>
            </a:r>
            <a:r>
              <a:rPr lang="pl-P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Wiązki zadań wychodzące od tekstu popularnonaukowego – czyli       od </a:t>
            </a:r>
            <a:r>
              <a:rPr lang="pl-PL" smtClean="0"/>
              <a:t>definiowania szczęścia </a:t>
            </a:r>
            <a:r>
              <a:rPr lang="pl-PL" dirty="0" smtClean="0"/>
              <a:t>do </a:t>
            </a:r>
            <a:r>
              <a:rPr lang="pl-PL" b="1" i="1" dirty="0" smtClean="0">
                <a:latin typeface="Ubuntu" panose="020B0504030602030204" pitchFamily="34" charset="0"/>
              </a:rPr>
              <a:t>dezinformacji, </a:t>
            </a:r>
            <a:r>
              <a:rPr lang="pl-PL" b="1" i="1" dirty="0" err="1" smtClean="0">
                <a:latin typeface="Ubuntu" panose="020B0504030602030204" pitchFamily="34" charset="0"/>
              </a:rPr>
              <a:t>postprawdy</a:t>
            </a:r>
            <a:r>
              <a:rPr lang="pl-PL" b="1" i="1" dirty="0" smtClean="0">
                <a:latin typeface="Ubuntu" panose="020B0504030602030204" pitchFamily="34" charset="0"/>
              </a:rPr>
              <a:t>, stereotypu, bańki informacyjnej, </a:t>
            </a:r>
            <a:r>
              <a:rPr lang="pl-PL" b="1" i="1" dirty="0" err="1" smtClean="0">
                <a:latin typeface="Ubuntu" panose="020B0504030602030204" pitchFamily="34" charset="0"/>
              </a:rPr>
              <a:t>wiralności</a:t>
            </a:r>
            <a:r>
              <a:rPr lang="pl-PL" b="1" i="1" dirty="0" smtClean="0">
                <a:latin typeface="Ubuntu" panose="020B0504030602030204" pitchFamily="34" charset="0"/>
              </a:rPr>
              <a:t>…</a:t>
            </a: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3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019" y="731417"/>
            <a:ext cx="3417147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Ekspl</a:t>
            </a:r>
            <a:r>
              <a:rPr sz="4400" b="1" spc="-15" dirty="0">
                <a:latin typeface="Calibri"/>
                <a:cs typeface="Calibri"/>
              </a:rPr>
              <a:t>i</a:t>
            </a:r>
            <a:r>
              <a:rPr sz="4400" b="1" dirty="0">
                <a:latin typeface="Calibri"/>
                <a:cs typeface="Calibri"/>
              </a:rPr>
              <a:t>kacja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1" y="1600201"/>
            <a:ext cx="10767060" cy="3607435"/>
          </a:xfrm>
          <a:custGeom>
            <a:avLst/>
            <a:gdLst/>
            <a:ahLst/>
            <a:cxnLst/>
            <a:rect l="l" t="t" r="r" b="b"/>
            <a:pathLst>
              <a:path w="8075295" h="3607435">
                <a:moveTo>
                  <a:pt x="7473950" y="0"/>
                </a:moveTo>
                <a:lnTo>
                  <a:pt x="601230" y="0"/>
                </a:lnTo>
                <a:lnTo>
                  <a:pt x="554244" y="1809"/>
                </a:lnTo>
                <a:lnTo>
                  <a:pt x="508247" y="7147"/>
                </a:lnTo>
                <a:lnTo>
                  <a:pt x="463372" y="15882"/>
                </a:lnTo>
                <a:lnTo>
                  <a:pt x="419754" y="27877"/>
                </a:lnTo>
                <a:lnTo>
                  <a:pt x="377527" y="43001"/>
                </a:lnTo>
                <a:lnTo>
                  <a:pt x="336823" y="61119"/>
                </a:lnTo>
                <a:lnTo>
                  <a:pt x="297776" y="82098"/>
                </a:lnTo>
                <a:lnTo>
                  <a:pt x="260520" y="105803"/>
                </a:lnTo>
                <a:lnTo>
                  <a:pt x="225190" y="132101"/>
                </a:lnTo>
                <a:lnTo>
                  <a:pt x="191917" y="160858"/>
                </a:lnTo>
                <a:lnTo>
                  <a:pt x="160837" y="191940"/>
                </a:lnTo>
                <a:lnTo>
                  <a:pt x="132082" y="225214"/>
                </a:lnTo>
                <a:lnTo>
                  <a:pt x="105787" y="260545"/>
                </a:lnTo>
                <a:lnTo>
                  <a:pt x="82084" y="297800"/>
                </a:lnTo>
                <a:lnTo>
                  <a:pt x="61109" y="336846"/>
                </a:lnTo>
                <a:lnTo>
                  <a:pt x="42993" y="377547"/>
                </a:lnTo>
                <a:lnTo>
                  <a:pt x="27872" y="419771"/>
                </a:lnTo>
                <a:lnTo>
                  <a:pt x="15878" y="463384"/>
                </a:lnTo>
                <a:lnTo>
                  <a:pt x="7146" y="508252"/>
                </a:lnTo>
                <a:lnTo>
                  <a:pt x="1808" y="554241"/>
                </a:lnTo>
                <a:lnTo>
                  <a:pt x="0" y="601217"/>
                </a:lnTo>
                <a:lnTo>
                  <a:pt x="0" y="3006090"/>
                </a:lnTo>
                <a:lnTo>
                  <a:pt x="1808" y="3053066"/>
                </a:lnTo>
                <a:lnTo>
                  <a:pt x="7146" y="3099055"/>
                </a:lnTo>
                <a:lnTo>
                  <a:pt x="15878" y="3143923"/>
                </a:lnTo>
                <a:lnTo>
                  <a:pt x="27872" y="3187536"/>
                </a:lnTo>
                <a:lnTo>
                  <a:pt x="42993" y="3229760"/>
                </a:lnTo>
                <a:lnTo>
                  <a:pt x="61109" y="3270461"/>
                </a:lnTo>
                <a:lnTo>
                  <a:pt x="82084" y="3309507"/>
                </a:lnTo>
                <a:lnTo>
                  <a:pt x="105787" y="3346762"/>
                </a:lnTo>
                <a:lnTo>
                  <a:pt x="132082" y="3382093"/>
                </a:lnTo>
                <a:lnTo>
                  <a:pt x="160837" y="3415367"/>
                </a:lnTo>
                <a:lnTo>
                  <a:pt x="191917" y="3446449"/>
                </a:lnTo>
                <a:lnTo>
                  <a:pt x="225190" y="3475206"/>
                </a:lnTo>
                <a:lnTo>
                  <a:pt x="260520" y="3501504"/>
                </a:lnTo>
                <a:lnTo>
                  <a:pt x="297776" y="3525209"/>
                </a:lnTo>
                <a:lnTo>
                  <a:pt x="336823" y="3546188"/>
                </a:lnTo>
                <a:lnTo>
                  <a:pt x="377527" y="3564306"/>
                </a:lnTo>
                <a:lnTo>
                  <a:pt x="419754" y="3579430"/>
                </a:lnTo>
                <a:lnTo>
                  <a:pt x="463372" y="3591425"/>
                </a:lnTo>
                <a:lnTo>
                  <a:pt x="508247" y="3600160"/>
                </a:lnTo>
                <a:lnTo>
                  <a:pt x="554244" y="3605498"/>
                </a:lnTo>
                <a:lnTo>
                  <a:pt x="601230" y="3607307"/>
                </a:lnTo>
                <a:lnTo>
                  <a:pt x="7473950" y="3607307"/>
                </a:lnTo>
                <a:lnTo>
                  <a:pt x="7520943" y="3605498"/>
                </a:lnTo>
                <a:lnTo>
                  <a:pt x="7566948" y="3600160"/>
                </a:lnTo>
                <a:lnTo>
                  <a:pt x="7611830" y="3591425"/>
                </a:lnTo>
                <a:lnTo>
                  <a:pt x="7655455" y="3579430"/>
                </a:lnTo>
                <a:lnTo>
                  <a:pt x="7697690" y="3564306"/>
                </a:lnTo>
                <a:lnTo>
                  <a:pt x="7738402" y="3546188"/>
                </a:lnTo>
                <a:lnTo>
                  <a:pt x="7777456" y="3525209"/>
                </a:lnTo>
                <a:lnTo>
                  <a:pt x="7814719" y="3501504"/>
                </a:lnTo>
                <a:lnTo>
                  <a:pt x="7850056" y="3475206"/>
                </a:lnTo>
                <a:lnTo>
                  <a:pt x="7883336" y="3446449"/>
                </a:lnTo>
                <a:lnTo>
                  <a:pt x="7914422" y="3415367"/>
                </a:lnTo>
                <a:lnTo>
                  <a:pt x="7943183" y="3382093"/>
                </a:lnTo>
                <a:lnTo>
                  <a:pt x="7969484" y="3346762"/>
                </a:lnTo>
                <a:lnTo>
                  <a:pt x="7993191" y="3309507"/>
                </a:lnTo>
                <a:lnTo>
                  <a:pt x="8014172" y="3270461"/>
                </a:lnTo>
                <a:lnTo>
                  <a:pt x="8032291" y="3229760"/>
                </a:lnTo>
                <a:lnTo>
                  <a:pt x="8047416" y="3187536"/>
                </a:lnTo>
                <a:lnTo>
                  <a:pt x="8059412" y="3143923"/>
                </a:lnTo>
                <a:lnTo>
                  <a:pt x="8068147" y="3099055"/>
                </a:lnTo>
                <a:lnTo>
                  <a:pt x="8073485" y="3053066"/>
                </a:lnTo>
                <a:lnTo>
                  <a:pt x="8075295" y="3006090"/>
                </a:lnTo>
                <a:lnTo>
                  <a:pt x="8075295" y="601217"/>
                </a:lnTo>
                <a:lnTo>
                  <a:pt x="8073485" y="554241"/>
                </a:lnTo>
                <a:lnTo>
                  <a:pt x="8068147" y="508252"/>
                </a:lnTo>
                <a:lnTo>
                  <a:pt x="8059412" y="463384"/>
                </a:lnTo>
                <a:lnTo>
                  <a:pt x="8047416" y="419771"/>
                </a:lnTo>
                <a:lnTo>
                  <a:pt x="8032291" y="377547"/>
                </a:lnTo>
                <a:lnTo>
                  <a:pt x="8014172" y="336846"/>
                </a:lnTo>
                <a:lnTo>
                  <a:pt x="7993191" y="297800"/>
                </a:lnTo>
                <a:lnTo>
                  <a:pt x="7969484" y="260545"/>
                </a:lnTo>
                <a:lnTo>
                  <a:pt x="7943183" y="225214"/>
                </a:lnTo>
                <a:lnTo>
                  <a:pt x="7914422" y="191940"/>
                </a:lnTo>
                <a:lnTo>
                  <a:pt x="7883336" y="160858"/>
                </a:lnTo>
                <a:lnTo>
                  <a:pt x="7850056" y="132101"/>
                </a:lnTo>
                <a:lnTo>
                  <a:pt x="7814719" y="105803"/>
                </a:lnTo>
                <a:lnTo>
                  <a:pt x="7777456" y="82098"/>
                </a:lnTo>
                <a:lnTo>
                  <a:pt x="7738402" y="61119"/>
                </a:lnTo>
                <a:lnTo>
                  <a:pt x="7697690" y="43001"/>
                </a:lnTo>
                <a:lnTo>
                  <a:pt x="7655455" y="27877"/>
                </a:lnTo>
                <a:lnTo>
                  <a:pt x="7611830" y="15882"/>
                </a:lnTo>
                <a:lnTo>
                  <a:pt x="7566948" y="7147"/>
                </a:lnTo>
                <a:lnTo>
                  <a:pt x="7520943" y="1809"/>
                </a:lnTo>
                <a:lnTo>
                  <a:pt x="7473950" y="0"/>
                </a:lnTo>
                <a:close/>
              </a:path>
            </a:pathLst>
          </a:custGeom>
          <a:solidFill>
            <a:srgbClr val="E1F7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1" y="1600201"/>
            <a:ext cx="10767060" cy="3607435"/>
          </a:xfrm>
          <a:custGeom>
            <a:avLst/>
            <a:gdLst/>
            <a:ahLst/>
            <a:cxnLst/>
            <a:rect l="l" t="t" r="r" b="b"/>
            <a:pathLst>
              <a:path w="8075295" h="3607435">
                <a:moveTo>
                  <a:pt x="0" y="601217"/>
                </a:moveTo>
                <a:lnTo>
                  <a:pt x="1808" y="554241"/>
                </a:lnTo>
                <a:lnTo>
                  <a:pt x="7146" y="508252"/>
                </a:lnTo>
                <a:lnTo>
                  <a:pt x="15878" y="463384"/>
                </a:lnTo>
                <a:lnTo>
                  <a:pt x="27872" y="419771"/>
                </a:lnTo>
                <a:lnTo>
                  <a:pt x="42993" y="377547"/>
                </a:lnTo>
                <a:lnTo>
                  <a:pt x="61109" y="336846"/>
                </a:lnTo>
                <a:lnTo>
                  <a:pt x="82084" y="297800"/>
                </a:lnTo>
                <a:lnTo>
                  <a:pt x="105787" y="260545"/>
                </a:lnTo>
                <a:lnTo>
                  <a:pt x="132082" y="225214"/>
                </a:lnTo>
                <a:lnTo>
                  <a:pt x="160837" y="191940"/>
                </a:lnTo>
                <a:lnTo>
                  <a:pt x="191917" y="160858"/>
                </a:lnTo>
                <a:lnTo>
                  <a:pt x="225190" y="132101"/>
                </a:lnTo>
                <a:lnTo>
                  <a:pt x="260520" y="105803"/>
                </a:lnTo>
                <a:lnTo>
                  <a:pt x="297776" y="82098"/>
                </a:lnTo>
                <a:lnTo>
                  <a:pt x="336823" y="61119"/>
                </a:lnTo>
                <a:lnTo>
                  <a:pt x="377527" y="43001"/>
                </a:lnTo>
                <a:lnTo>
                  <a:pt x="419754" y="27877"/>
                </a:lnTo>
                <a:lnTo>
                  <a:pt x="463372" y="15882"/>
                </a:lnTo>
                <a:lnTo>
                  <a:pt x="508247" y="7147"/>
                </a:lnTo>
                <a:lnTo>
                  <a:pt x="554244" y="1809"/>
                </a:lnTo>
                <a:lnTo>
                  <a:pt x="601230" y="0"/>
                </a:lnTo>
                <a:lnTo>
                  <a:pt x="7473950" y="0"/>
                </a:lnTo>
                <a:lnTo>
                  <a:pt x="7520943" y="1809"/>
                </a:lnTo>
                <a:lnTo>
                  <a:pt x="7566948" y="7147"/>
                </a:lnTo>
                <a:lnTo>
                  <a:pt x="7611830" y="15882"/>
                </a:lnTo>
                <a:lnTo>
                  <a:pt x="7655455" y="27877"/>
                </a:lnTo>
                <a:lnTo>
                  <a:pt x="7697690" y="43001"/>
                </a:lnTo>
                <a:lnTo>
                  <a:pt x="7738402" y="61119"/>
                </a:lnTo>
                <a:lnTo>
                  <a:pt x="7777456" y="82098"/>
                </a:lnTo>
                <a:lnTo>
                  <a:pt x="7814719" y="105803"/>
                </a:lnTo>
                <a:lnTo>
                  <a:pt x="7850056" y="132101"/>
                </a:lnTo>
                <a:lnTo>
                  <a:pt x="7883336" y="160858"/>
                </a:lnTo>
                <a:lnTo>
                  <a:pt x="7914422" y="191940"/>
                </a:lnTo>
                <a:lnTo>
                  <a:pt x="7943183" y="225214"/>
                </a:lnTo>
                <a:lnTo>
                  <a:pt x="7969484" y="260545"/>
                </a:lnTo>
                <a:lnTo>
                  <a:pt x="7993191" y="297800"/>
                </a:lnTo>
                <a:lnTo>
                  <a:pt x="8014172" y="336846"/>
                </a:lnTo>
                <a:lnTo>
                  <a:pt x="8032291" y="377547"/>
                </a:lnTo>
                <a:lnTo>
                  <a:pt x="8047416" y="419771"/>
                </a:lnTo>
                <a:lnTo>
                  <a:pt x="8059412" y="463384"/>
                </a:lnTo>
                <a:lnTo>
                  <a:pt x="8068147" y="508252"/>
                </a:lnTo>
                <a:lnTo>
                  <a:pt x="8073485" y="554241"/>
                </a:lnTo>
                <a:lnTo>
                  <a:pt x="8075295" y="601217"/>
                </a:lnTo>
                <a:lnTo>
                  <a:pt x="8075295" y="3006090"/>
                </a:lnTo>
                <a:lnTo>
                  <a:pt x="8073485" y="3053066"/>
                </a:lnTo>
                <a:lnTo>
                  <a:pt x="8068147" y="3099055"/>
                </a:lnTo>
                <a:lnTo>
                  <a:pt x="8059412" y="3143923"/>
                </a:lnTo>
                <a:lnTo>
                  <a:pt x="8047416" y="3187536"/>
                </a:lnTo>
                <a:lnTo>
                  <a:pt x="8032291" y="3229760"/>
                </a:lnTo>
                <a:lnTo>
                  <a:pt x="8014172" y="3270461"/>
                </a:lnTo>
                <a:lnTo>
                  <a:pt x="7993191" y="3309507"/>
                </a:lnTo>
                <a:lnTo>
                  <a:pt x="7969484" y="3346762"/>
                </a:lnTo>
                <a:lnTo>
                  <a:pt x="7943183" y="3382093"/>
                </a:lnTo>
                <a:lnTo>
                  <a:pt x="7914422" y="3415367"/>
                </a:lnTo>
                <a:lnTo>
                  <a:pt x="7883336" y="3446449"/>
                </a:lnTo>
                <a:lnTo>
                  <a:pt x="7850056" y="3475206"/>
                </a:lnTo>
                <a:lnTo>
                  <a:pt x="7814719" y="3501504"/>
                </a:lnTo>
                <a:lnTo>
                  <a:pt x="7777456" y="3525209"/>
                </a:lnTo>
                <a:lnTo>
                  <a:pt x="7738402" y="3546188"/>
                </a:lnTo>
                <a:lnTo>
                  <a:pt x="7697690" y="3564306"/>
                </a:lnTo>
                <a:lnTo>
                  <a:pt x="7655455" y="3579430"/>
                </a:lnTo>
                <a:lnTo>
                  <a:pt x="7611830" y="3591425"/>
                </a:lnTo>
                <a:lnTo>
                  <a:pt x="7566948" y="3600160"/>
                </a:lnTo>
                <a:lnTo>
                  <a:pt x="7520943" y="3605498"/>
                </a:lnTo>
                <a:lnTo>
                  <a:pt x="7473950" y="3607307"/>
                </a:lnTo>
                <a:lnTo>
                  <a:pt x="601230" y="3607307"/>
                </a:lnTo>
                <a:lnTo>
                  <a:pt x="554244" y="3605498"/>
                </a:lnTo>
                <a:lnTo>
                  <a:pt x="508247" y="3600160"/>
                </a:lnTo>
                <a:lnTo>
                  <a:pt x="463372" y="3591425"/>
                </a:lnTo>
                <a:lnTo>
                  <a:pt x="419754" y="3579430"/>
                </a:lnTo>
                <a:lnTo>
                  <a:pt x="377527" y="3564306"/>
                </a:lnTo>
                <a:lnTo>
                  <a:pt x="336823" y="3546188"/>
                </a:lnTo>
                <a:lnTo>
                  <a:pt x="297776" y="3525209"/>
                </a:lnTo>
                <a:lnTo>
                  <a:pt x="260520" y="3501504"/>
                </a:lnTo>
                <a:lnTo>
                  <a:pt x="225190" y="3475206"/>
                </a:lnTo>
                <a:lnTo>
                  <a:pt x="191917" y="3446449"/>
                </a:lnTo>
                <a:lnTo>
                  <a:pt x="160837" y="3415367"/>
                </a:lnTo>
                <a:lnTo>
                  <a:pt x="132082" y="3382093"/>
                </a:lnTo>
                <a:lnTo>
                  <a:pt x="105787" y="3346762"/>
                </a:lnTo>
                <a:lnTo>
                  <a:pt x="82084" y="3309507"/>
                </a:lnTo>
                <a:lnTo>
                  <a:pt x="61109" y="3270461"/>
                </a:lnTo>
                <a:lnTo>
                  <a:pt x="42993" y="3229760"/>
                </a:lnTo>
                <a:lnTo>
                  <a:pt x="27872" y="3187536"/>
                </a:lnTo>
                <a:lnTo>
                  <a:pt x="15878" y="3143923"/>
                </a:lnTo>
                <a:lnTo>
                  <a:pt x="7146" y="3099055"/>
                </a:lnTo>
                <a:lnTo>
                  <a:pt x="1808" y="3053066"/>
                </a:lnTo>
                <a:lnTo>
                  <a:pt x="0" y="3006090"/>
                </a:lnTo>
                <a:lnTo>
                  <a:pt x="0" y="60121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9485" y="1719835"/>
            <a:ext cx="9926320" cy="333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solidFill>
                  <a:srgbClr val="0033CC"/>
                </a:solidFill>
                <a:latin typeface="Arial"/>
                <a:cs typeface="Arial"/>
              </a:rPr>
              <a:t>Praelectio</a:t>
            </a:r>
            <a:r>
              <a:rPr sz="3600" i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spc="-40" dirty="0">
                <a:solidFill>
                  <a:srgbClr val="0033CC"/>
                </a:solidFill>
                <a:latin typeface="Arial"/>
                <a:cs typeface="Arial"/>
              </a:rPr>
              <a:t>(gr.)</a:t>
            </a:r>
            <a:endParaRPr sz="3600" dirty="0">
              <a:latin typeface="Arial"/>
              <a:cs typeface="Arial"/>
            </a:endParaRPr>
          </a:p>
          <a:p>
            <a:pPr marL="12700" marR="233045">
              <a:lnSpc>
                <a:spcPct val="100000"/>
              </a:lnSpc>
              <a:spcBef>
                <a:spcPts val="110"/>
              </a:spcBef>
            </a:pPr>
            <a:r>
              <a:rPr sz="3600" dirty="0">
                <a:latin typeface="Arial"/>
                <a:cs typeface="Arial"/>
              </a:rPr>
              <a:t>metoda akromatyczna, czyli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słowna  </a:t>
            </a:r>
            <a:r>
              <a:rPr sz="3600" spc="-5" dirty="0">
                <a:latin typeface="Arial"/>
                <a:cs typeface="Arial"/>
              </a:rPr>
              <a:t>metoda pracy </a:t>
            </a:r>
            <a:r>
              <a:rPr sz="3600" dirty="0">
                <a:latin typeface="Arial"/>
                <a:cs typeface="Arial"/>
              </a:rPr>
              <a:t>z tekstem, to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rozbiór</a:t>
            </a:r>
          </a:p>
          <a:p>
            <a:pPr marL="12700" marR="508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tekstu, </a:t>
            </a:r>
            <a:r>
              <a:rPr sz="3600" dirty="0">
                <a:latin typeface="Arial"/>
                <a:cs typeface="Arial"/>
              </a:rPr>
              <a:t>którego </a:t>
            </a:r>
            <a:r>
              <a:rPr sz="3600" spc="-5" dirty="0">
                <a:latin typeface="Arial"/>
                <a:cs typeface="Arial"/>
              </a:rPr>
              <a:t>wzorzec wypracowali  nauczyciele języka ojczystego </a:t>
            </a:r>
            <a:r>
              <a:rPr sz="3600" dirty="0">
                <a:latin typeface="Arial"/>
                <a:cs typeface="Arial"/>
              </a:rPr>
              <a:t>w  starożytnej</a:t>
            </a:r>
            <a:r>
              <a:rPr sz="3600" spc="-5" dirty="0">
                <a:latin typeface="Arial"/>
                <a:cs typeface="Arial"/>
              </a:rPr>
              <a:t> Grecji.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8104" y="461594"/>
            <a:ext cx="3417147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Ekspl</a:t>
            </a:r>
            <a:r>
              <a:rPr sz="4400" b="1" spc="-15" dirty="0">
                <a:latin typeface="Calibri"/>
                <a:cs typeface="Calibri"/>
              </a:rPr>
              <a:t>i</a:t>
            </a:r>
            <a:r>
              <a:rPr sz="4400" b="1" dirty="0">
                <a:latin typeface="Calibri"/>
                <a:cs typeface="Calibri"/>
              </a:rPr>
              <a:t>kacja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351" y="2120121"/>
            <a:ext cx="11154139" cy="394236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30"/>
              </a:spcBef>
            </a:pPr>
            <a:r>
              <a:rPr sz="3200" spc="-5" dirty="0">
                <a:latin typeface="Arial"/>
                <a:cs typeface="Arial"/>
              </a:rPr>
              <a:t>Analiza, rozumiana jako szczegółowy  rozbiór </a:t>
            </a:r>
            <a:r>
              <a:rPr sz="3200" dirty="0">
                <a:latin typeface="Arial"/>
                <a:cs typeface="Arial"/>
              </a:rPr>
              <a:t>utworu, </a:t>
            </a:r>
            <a:r>
              <a:rPr sz="3200" spc="-5" dirty="0">
                <a:latin typeface="Arial"/>
                <a:cs typeface="Arial"/>
              </a:rPr>
              <a:t>pojmowanego przede  </a:t>
            </a:r>
            <a:r>
              <a:rPr sz="3200" dirty="0">
                <a:latin typeface="Arial"/>
                <a:cs typeface="Arial"/>
              </a:rPr>
              <a:t>wszystkim jako swoista konstrukcja  </a:t>
            </a:r>
            <a:r>
              <a:rPr sz="3200" spc="-5" dirty="0" err="1">
                <a:latin typeface="Arial"/>
                <a:cs typeface="Arial"/>
              </a:rPr>
              <a:t>językowa</a:t>
            </a:r>
            <a:r>
              <a:rPr sz="3200" spc="-5" dirty="0" smtClean="0">
                <a:latin typeface="Arial"/>
                <a:cs typeface="Arial"/>
              </a:rPr>
              <a:t>.</a:t>
            </a:r>
            <a:endParaRPr lang="pl-PL" sz="3200" spc="-5" dirty="0" smtClean="0">
              <a:latin typeface="Arial"/>
              <a:cs typeface="Arial"/>
            </a:endParaRPr>
          </a:p>
          <a:p>
            <a:pPr marL="12700" marR="5080">
              <a:lnSpc>
                <a:spcPct val="99300"/>
              </a:lnSpc>
              <a:spcBef>
                <a:spcPts val="130"/>
              </a:spcBef>
            </a:pPr>
            <a:r>
              <a:rPr lang="pl-PL" sz="3200" dirty="0" smtClean="0"/>
              <a:t>Konkretna </a:t>
            </a:r>
            <a:r>
              <a:rPr lang="pl-PL" sz="3200" spc="-5" dirty="0" smtClean="0"/>
              <a:t>analiza, dzięki </a:t>
            </a:r>
            <a:r>
              <a:rPr lang="pl-PL" sz="3200" dirty="0" smtClean="0"/>
              <a:t>której</a:t>
            </a:r>
            <a:r>
              <a:rPr lang="pl-PL" sz="3200" spc="-85" dirty="0" smtClean="0"/>
              <a:t> </a:t>
            </a:r>
            <a:r>
              <a:rPr lang="pl-PL" sz="3200" spc="-10" dirty="0" smtClean="0"/>
              <a:t>odnajdujemy  </a:t>
            </a:r>
            <a:r>
              <a:rPr lang="pl-PL" sz="3200" spc="-5" dirty="0" smtClean="0"/>
              <a:t>pewne </a:t>
            </a:r>
            <a:r>
              <a:rPr lang="pl-PL" sz="3200" dirty="0" smtClean="0"/>
              <a:t>motywy stale </a:t>
            </a:r>
            <a:r>
              <a:rPr lang="pl-PL" sz="3200" spc="-5" dirty="0" smtClean="0"/>
              <a:t>powtarzające </a:t>
            </a:r>
            <a:r>
              <a:rPr lang="pl-PL" sz="3200" dirty="0" smtClean="0"/>
              <a:t>się w  </a:t>
            </a:r>
            <a:r>
              <a:rPr lang="pl-PL" sz="3200" spc="-5" dirty="0" smtClean="0"/>
              <a:t>różnych </a:t>
            </a:r>
            <a:r>
              <a:rPr lang="pl-PL" sz="3200" dirty="0" smtClean="0"/>
              <a:t>strukturach </a:t>
            </a:r>
            <a:r>
              <a:rPr lang="pl-PL" sz="3200" spc="-5" dirty="0" smtClean="0"/>
              <a:t>literackich, obciążone  określonym ładunkiem </a:t>
            </a:r>
            <a:r>
              <a:rPr lang="pl-PL" sz="3200" dirty="0" smtClean="0"/>
              <a:t>znaczeniowym i  </a:t>
            </a:r>
            <a:r>
              <a:rPr lang="pl-PL" sz="3200" spc="-5" dirty="0" smtClean="0"/>
              <a:t>kojarzące </a:t>
            </a:r>
            <a:r>
              <a:rPr lang="pl-PL" sz="3200" dirty="0" smtClean="0"/>
              <a:t>się z </a:t>
            </a:r>
            <a:r>
              <a:rPr lang="pl-PL" sz="3200" spc="-5" dirty="0" smtClean="0"/>
              <a:t>określonym zespołem  </a:t>
            </a:r>
            <a:r>
              <a:rPr lang="pl-PL" sz="3200" dirty="0" smtClean="0"/>
              <a:t>środków </a:t>
            </a:r>
            <a:r>
              <a:rPr lang="pl-PL" sz="3200" spc="-5" dirty="0" smtClean="0"/>
              <a:t>ekspresji</a:t>
            </a:r>
            <a:r>
              <a:rPr lang="pl-PL" sz="3200" spc="-55" dirty="0" smtClean="0"/>
              <a:t> </a:t>
            </a:r>
            <a:r>
              <a:rPr lang="pl-PL" sz="3200" spc="-5" dirty="0" smtClean="0"/>
              <a:t>językowej.</a:t>
            </a:r>
          </a:p>
          <a:p>
            <a:pPr marL="12700" marR="5080">
              <a:lnSpc>
                <a:spcPct val="99300"/>
              </a:lnSpc>
              <a:spcBef>
                <a:spcPts val="130"/>
              </a:spcBef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345" y="1429900"/>
            <a:ext cx="9022928" cy="124970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694180" marR="5080" indent="-1511935">
              <a:lnSpc>
                <a:spcPts val="4690"/>
              </a:lnSpc>
              <a:spcBef>
                <a:spcPts val="345"/>
              </a:spcBef>
            </a:pPr>
            <a:r>
              <a:rPr spc="-5" dirty="0"/>
              <a:t>Podstawowe zasady eksplikacji  </a:t>
            </a:r>
            <a:r>
              <a:rPr dirty="0"/>
              <a:t>tekstu</a:t>
            </a:r>
            <a:r>
              <a:rPr spc="-15" dirty="0"/>
              <a:t> </a:t>
            </a:r>
            <a:r>
              <a:rPr spc="-5" dirty="0"/>
              <a:t>literackiego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533" y="2679601"/>
            <a:ext cx="10950940" cy="262571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Arial"/>
                <a:cs typeface="Arial"/>
              </a:rPr>
              <a:t>Przedmiot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rozbioru: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niewielki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utwór,</a:t>
            </a:r>
            <a:endParaRPr sz="2400" dirty="0">
              <a:latin typeface="Arial"/>
              <a:cs typeface="Arial"/>
            </a:endParaRPr>
          </a:p>
          <a:p>
            <a:pPr marL="355600" marR="716915" indent="-342900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fragment wyodrębniony (samodzielna całostka  </a:t>
            </a:r>
            <a:r>
              <a:rPr sz="2400" dirty="0">
                <a:latin typeface="Arial"/>
                <a:cs typeface="Arial"/>
              </a:rPr>
              <a:t>kompozycyjna: </a:t>
            </a:r>
            <a:r>
              <a:rPr sz="2400" spc="-5" dirty="0">
                <a:latin typeface="Arial"/>
                <a:cs typeface="Arial"/>
              </a:rPr>
              <a:t>scenka, opis, </a:t>
            </a:r>
            <a:r>
              <a:rPr sz="2400" dirty="0">
                <a:latin typeface="Arial"/>
                <a:cs typeface="Arial"/>
              </a:rPr>
              <a:t>etap w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argumentacji  </a:t>
            </a:r>
            <a:r>
              <a:rPr sz="2400" spc="-5" dirty="0">
                <a:latin typeface="Arial"/>
                <a:cs typeface="Arial"/>
              </a:rPr>
              <a:t>pełniący </a:t>
            </a:r>
            <a:r>
              <a:rPr sz="2400" dirty="0">
                <a:latin typeface="Arial"/>
                <a:cs typeface="Arial"/>
              </a:rPr>
              <a:t>w </a:t>
            </a:r>
            <a:r>
              <a:rPr sz="2400" spc="-5" dirty="0">
                <a:latin typeface="Arial"/>
                <a:cs typeface="Arial"/>
              </a:rPr>
              <a:t>całości </a:t>
            </a:r>
            <a:r>
              <a:rPr sz="2400" dirty="0">
                <a:latin typeface="Arial"/>
                <a:cs typeface="Arial"/>
              </a:rPr>
              <a:t>rolę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istotną).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Jego </a:t>
            </a:r>
            <a:r>
              <a:rPr sz="2400" spc="-10" dirty="0">
                <a:latin typeface="Arial"/>
                <a:cs typeface="Arial"/>
              </a:rPr>
              <a:t>omówienie powinno </a:t>
            </a:r>
            <a:r>
              <a:rPr sz="2400" dirty="0">
                <a:latin typeface="Arial"/>
                <a:cs typeface="Arial"/>
              </a:rPr>
              <a:t>się </a:t>
            </a:r>
            <a:r>
              <a:rPr sz="2400" spc="-5" dirty="0">
                <a:latin typeface="Arial"/>
                <a:cs typeface="Arial"/>
              </a:rPr>
              <a:t>zmieścić </a:t>
            </a:r>
            <a:r>
              <a:rPr sz="2400" dirty="0">
                <a:latin typeface="Arial"/>
                <a:cs typeface="Arial"/>
              </a:rPr>
              <a:t>w </a:t>
            </a:r>
            <a:r>
              <a:rPr sz="2400" spc="-5" dirty="0" err="1" smtClean="0">
                <a:latin typeface="Arial"/>
                <a:cs typeface="Arial"/>
              </a:rPr>
              <a:t>jednostce</a:t>
            </a:r>
            <a:r>
              <a:rPr sz="2400" spc="-5" dirty="0" smtClean="0">
                <a:latin typeface="Arial"/>
                <a:cs typeface="Arial"/>
              </a:rPr>
              <a:t>  </a:t>
            </a:r>
            <a:r>
              <a:rPr sz="2400" spc="-5" dirty="0" err="1" smtClean="0">
                <a:latin typeface="Arial"/>
                <a:cs typeface="Arial"/>
              </a:rPr>
              <a:t>lekcyjnej</a:t>
            </a:r>
            <a:r>
              <a:rPr sz="240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3364" y="1471038"/>
            <a:ext cx="9839036" cy="64697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569845" marR="5080" indent="-2557780">
              <a:lnSpc>
                <a:spcPts val="4690"/>
              </a:lnSpc>
              <a:spcBef>
                <a:spcPts val="345"/>
              </a:spcBef>
            </a:pPr>
            <a:r>
              <a:rPr spc="-5" dirty="0"/>
              <a:t>Uzasadnienie – </a:t>
            </a:r>
            <a:r>
              <a:rPr spc="-10" dirty="0"/>
              <a:t>niezbędna </a:t>
            </a:r>
            <a:r>
              <a:rPr spc="-5" dirty="0"/>
              <a:t>część  eksplikacji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471038"/>
            <a:ext cx="10972800" cy="4349115"/>
          </a:xfrm>
          <a:custGeom>
            <a:avLst/>
            <a:gdLst/>
            <a:ahLst/>
            <a:cxnLst/>
            <a:rect l="l" t="t" r="r" b="b"/>
            <a:pathLst>
              <a:path w="8229600" h="4349115">
                <a:moveTo>
                  <a:pt x="0" y="4349115"/>
                </a:moveTo>
                <a:lnTo>
                  <a:pt x="8229600" y="4349115"/>
                </a:lnTo>
                <a:lnTo>
                  <a:pt x="8229600" y="0"/>
                </a:lnTo>
                <a:lnTo>
                  <a:pt x="0" y="0"/>
                </a:lnTo>
                <a:lnTo>
                  <a:pt x="0" y="4349115"/>
                </a:lnTo>
                <a:close/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8021" y="2323360"/>
            <a:ext cx="9191797" cy="32720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Arial"/>
                <a:cs typeface="Arial"/>
              </a:rPr>
              <a:t>Elementy konieczne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uzasadnienia: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objaśnienia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słownikowe,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objaśnienia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rzeczowe,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uwagi dotyczące wszystkich poziomów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organizacji</a:t>
            </a:r>
            <a:endParaRPr sz="2400" dirty="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tekstu: </a:t>
            </a:r>
            <a:r>
              <a:rPr sz="2400" spc="-5" dirty="0">
                <a:latin typeface="Arial"/>
                <a:cs typeface="Arial"/>
              </a:rPr>
              <a:t>budowy </a:t>
            </a:r>
            <a:r>
              <a:rPr sz="2400" spc="-10" dirty="0">
                <a:latin typeface="Arial"/>
                <a:cs typeface="Arial"/>
              </a:rPr>
              <a:t>brzmieniowej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graficznej, słownictwa,  składni, wersyfikacji, układu </a:t>
            </a:r>
            <a:r>
              <a:rPr sz="2400" dirty="0">
                <a:latin typeface="Arial"/>
                <a:cs typeface="Arial"/>
              </a:rPr>
              <a:t>kompozycyjnego, </a:t>
            </a:r>
            <a:r>
              <a:rPr sz="2400" spc="-10" dirty="0">
                <a:latin typeface="Arial"/>
                <a:cs typeface="Arial"/>
              </a:rPr>
              <a:t>budowy  </a:t>
            </a:r>
            <a:r>
              <a:rPr sz="2400" spc="-5" dirty="0">
                <a:latin typeface="Arial"/>
                <a:cs typeface="Arial"/>
              </a:rPr>
              <a:t>tematycznej, sensów pragmatycznych opisywanych </a:t>
            </a:r>
            <a:r>
              <a:rPr sz="2400" dirty="0">
                <a:latin typeface="Arial"/>
                <a:cs typeface="Arial"/>
              </a:rPr>
              <a:t>w  kategoriach </a:t>
            </a:r>
            <a:r>
              <a:rPr sz="2400" spc="-5" dirty="0">
                <a:latin typeface="Arial"/>
                <a:cs typeface="Arial"/>
              </a:rPr>
              <a:t>aktów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mowy.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2443" y="1121355"/>
            <a:ext cx="9149739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2465" marR="5080" indent="-6604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Rola </a:t>
            </a:r>
            <a:r>
              <a:rPr dirty="0"/>
              <a:t>eksplikacji </a:t>
            </a:r>
            <a:r>
              <a:rPr spc="-5" dirty="0"/>
              <a:t>w</a:t>
            </a:r>
            <a:r>
              <a:rPr spc="-30" dirty="0"/>
              <a:t> </a:t>
            </a:r>
            <a:r>
              <a:rPr spc="-5" dirty="0"/>
              <a:t>przygotowaniu  analizy i interpretacji</a:t>
            </a:r>
            <a:r>
              <a:rPr spc="30" dirty="0"/>
              <a:t> </a:t>
            </a:r>
            <a:r>
              <a:rPr dirty="0"/>
              <a:t>tekstu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1824" y="2621934"/>
            <a:ext cx="10622279" cy="33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049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Eksplikację </a:t>
            </a:r>
            <a:r>
              <a:rPr sz="2800" dirty="0">
                <a:latin typeface="Arial"/>
                <a:cs typeface="Arial"/>
              </a:rPr>
              <a:t>tekstu można </a:t>
            </a:r>
            <a:r>
              <a:rPr sz="2800" spc="-5" dirty="0">
                <a:latin typeface="Arial"/>
                <a:cs typeface="Arial"/>
              </a:rPr>
              <a:t>widzieć pośród </a:t>
            </a:r>
            <a:r>
              <a:rPr sz="2800" dirty="0">
                <a:latin typeface="Arial"/>
                <a:cs typeface="Arial"/>
              </a:rPr>
              <a:t>różnych  </a:t>
            </a:r>
            <a:r>
              <a:rPr sz="2800" spc="-5" dirty="0">
                <a:latin typeface="Arial"/>
                <a:cs typeface="Arial"/>
              </a:rPr>
              <a:t>odmian </a:t>
            </a:r>
            <a:r>
              <a:rPr sz="2800" dirty="0">
                <a:latin typeface="Arial"/>
                <a:cs typeface="Arial"/>
              </a:rPr>
              <a:t>sztuki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interpretacji.</a:t>
            </a: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Opiera </a:t>
            </a:r>
            <a:r>
              <a:rPr sz="2800" dirty="0">
                <a:latin typeface="Arial"/>
                <a:cs typeface="Arial"/>
              </a:rPr>
              <a:t>się </a:t>
            </a:r>
            <a:r>
              <a:rPr sz="2800" spc="-5" dirty="0">
                <a:latin typeface="Arial"/>
                <a:cs typeface="Arial"/>
              </a:rPr>
              <a:t>na trzech najważniejszych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założeniach.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Utwór </a:t>
            </a:r>
            <a:r>
              <a:rPr sz="2800" dirty="0">
                <a:latin typeface="Arial"/>
                <a:cs typeface="Arial"/>
              </a:rPr>
              <a:t>literacki </a:t>
            </a:r>
            <a:r>
              <a:rPr sz="2800" spc="-5" dirty="0">
                <a:latin typeface="Arial"/>
                <a:cs typeface="Arial"/>
              </a:rPr>
              <a:t>wymaga </a:t>
            </a:r>
            <a:r>
              <a:rPr sz="2800" dirty="0">
                <a:latin typeface="Arial"/>
                <a:cs typeface="Arial"/>
              </a:rPr>
              <a:t>czytania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intensywnego.</a:t>
            </a:r>
          </a:p>
          <a:p>
            <a:pPr marL="355600" marR="155067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W czytaniu </a:t>
            </a:r>
            <a:r>
              <a:rPr sz="2800" dirty="0">
                <a:latin typeface="Arial"/>
                <a:cs typeface="Arial"/>
              </a:rPr>
              <a:t>interesuje </a:t>
            </a:r>
            <a:r>
              <a:rPr sz="2800" spc="-5" dirty="0">
                <a:latin typeface="Arial"/>
                <a:cs typeface="Arial"/>
              </a:rPr>
              <a:t>nas to, co w nim  szczególne.</a:t>
            </a:r>
            <a:endParaRPr sz="2800" dirty="0">
              <a:latin typeface="Arial"/>
              <a:cs typeface="Arial"/>
            </a:endParaRPr>
          </a:p>
          <a:p>
            <a:pPr marL="355600" marR="237490" indent="-342900">
              <a:lnSpc>
                <a:spcPts val="3279"/>
              </a:lnSpc>
              <a:spcBef>
                <a:spcPts val="8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Mówienie o literaturze nie powinno oddalać </a:t>
            </a:r>
            <a:r>
              <a:rPr sz="2800" dirty="0">
                <a:latin typeface="Arial"/>
                <a:cs typeface="Arial"/>
              </a:rPr>
              <a:t>się  </a:t>
            </a:r>
            <a:r>
              <a:rPr sz="2800" spc="-5" dirty="0">
                <a:latin typeface="Arial"/>
                <a:cs typeface="Arial"/>
              </a:rPr>
              <a:t>zanadto od </a:t>
            </a:r>
            <a:r>
              <a:rPr sz="2800" dirty="0">
                <a:latin typeface="Arial"/>
                <a:cs typeface="Arial"/>
              </a:rPr>
              <a:t>cech </a:t>
            </a:r>
            <a:r>
              <a:rPr sz="2800" spc="-5" dirty="0">
                <a:latin typeface="Arial"/>
                <a:cs typeface="Arial"/>
              </a:rPr>
              <a:t>mowy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literackiej.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8838" y="2570126"/>
            <a:ext cx="11296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000000"/>
                </a:solidFill>
                <a:latin typeface="Google Sans"/>
              </a:rPr>
              <a:t>Jak integrować kształcenie językowe, literackie i kulturowe </a:t>
            </a:r>
            <a:endParaRPr lang="pl-PL" sz="2800" dirty="0" smtClean="0">
              <a:solidFill>
                <a:srgbClr val="000000"/>
              </a:solidFill>
              <a:latin typeface="Google Sans"/>
            </a:endParaRPr>
          </a:p>
          <a:p>
            <a:pPr algn="ctr"/>
            <a:r>
              <a:rPr lang="pl-PL" sz="2800" dirty="0" smtClean="0">
                <a:solidFill>
                  <a:srgbClr val="000000"/>
                </a:solidFill>
                <a:latin typeface="Google Sans"/>
              </a:rPr>
              <a:t>w </a:t>
            </a:r>
            <a:r>
              <a:rPr lang="pl-PL" sz="2800" dirty="0">
                <a:solidFill>
                  <a:srgbClr val="000000"/>
                </a:solidFill>
                <a:latin typeface="Google Sans"/>
              </a:rPr>
              <a:t>szkole ponadpodstawowej? 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34110" y="4110181"/>
            <a:ext cx="10703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Zapraszamy:</a:t>
            </a:r>
          </a:p>
          <a:p>
            <a:r>
              <a:rPr lang="pl-PL" dirty="0" smtClean="0"/>
              <a:t>Iwona </a:t>
            </a:r>
            <a:r>
              <a:rPr lang="pl-PL" dirty="0" err="1" smtClean="0"/>
              <a:t>Gubańska</a:t>
            </a:r>
            <a:r>
              <a:rPr lang="pl-PL" dirty="0" smtClean="0"/>
              <a:t>, nauczyciel języka polskiego w III LO w Lesznie, nauczyciel konsultant w CDN w Lesznie,</a:t>
            </a:r>
          </a:p>
          <a:p>
            <a:r>
              <a:rPr lang="pl-PL" dirty="0" smtClean="0"/>
              <a:t>Edyta Zarembska-Marciniak, nauczyciel języka polskiego w ZS 4 w Lesznie, doradca metodyczny w CDN w Lesznie.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03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0008" y="1468352"/>
            <a:ext cx="9486901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2845" marR="5080" indent="-16389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Techniki eksplikacji </a:t>
            </a:r>
            <a:r>
              <a:rPr dirty="0"/>
              <a:t>tekstu  </a:t>
            </a:r>
            <a:r>
              <a:rPr spc="-5" dirty="0"/>
              <a:t>literackiego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4696" y="2521947"/>
            <a:ext cx="10270912" cy="3389389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spc="-5" dirty="0">
                <a:latin typeface="Arial"/>
                <a:cs typeface="Arial"/>
              </a:rPr>
              <a:t>Koncentracja </a:t>
            </a:r>
            <a:r>
              <a:rPr sz="3200" dirty="0">
                <a:latin typeface="Arial"/>
                <a:cs typeface="Arial"/>
              </a:rPr>
              <a:t>na znakach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tekstu: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 </a:t>
            </a:r>
            <a:r>
              <a:rPr sz="3200" spc="-5" dirty="0">
                <a:latin typeface="Arial"/>
                <a:cs typeface="Arial"/>
              </a:rPr>
              <a:t>ujęciu </a:t>
            </a:r>
            <a:r>
              <a:rPr sz="3200" dirty="0">
                <a:latin typeface="Arial"/>
                <a:cs typeface="Arial"/>
              </a:rPr>
              <a:t>semiotycznym (znaki,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symbole),</a:t>
            </a:r>
            <a:endParaRPr sz="3200" dirty="0">
              <a:latin typeface="Arial"/>
              <a:cs typeface="Arial"/>
            </a:endParaRPr>
          </a:p>
          <a:p>
            <a:pPr marL="355600" marR="120014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 </a:t>
            </a:r>
            <a:r>
              <a:rPr sz="3200" spc="-5" dirty="0">
                <a:latin typeface="Arial"/>
                <a:cs typeface="Arial"/>
              </a:rPr>
              <a:t>ujęciu </a:t>
            </a:r>
            <a:r>
              <a:rPr sz="3200" dirty="0">
                <a:latin typeface="Arial"/>
                <a:cs typeface="Arial"/>
              </a:rPr>
              <a:t>strukturalnym  </a:t>
            </a:r>
            <a:r>
              <a:rPr sz="3200" spc="-5" dirty="0">
                <a:latin typeface="Arial"/>
                <a:cs typeface="Arial"/>
              </a:rPr>
              <a:t>(historycznoliterackim, genologicznym) </a:t>
            </a:r>
            <a:r>
              <a:rPr sz="3200" dirty="0">
                <a:latin typeface="Arial"/>
                <a:cs typeface="Arial"/>
              </a:rPr>
              <a:t>-  motywy, </a:t>
            </a:r>
            <a:r>
              <a:rPr sz="3200" spc="-5" dirty="0">
                <a:latin typeface="Arial"/>
                <a:cs typeface="Arial"/>
              </a:rPr>
              <a:t>gatunki, </a:t>
            </a:r>
            <a:r>
              <a:rPr sz="3200" dirty="0">
                <a:latin typeface="Arial"/>
                <a:cs typeface="Arial"/>
              </a:rPr>
              <a:t>słowa –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klucze,</a:t>
            </a:r>
          </a:p>
          <a:p>
            <a:pPr marL="355600" marR="1381125" indent="-342900">
              <a:lnSpc>
                <a:spcPts val="3760"/>
              </a:lnSpc>
              <a:spcBef>
                <a:spcPts val="9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 </a:t>
            </a:r>
            <a:r>
              <a:rPr sz="3200" spc="-5" dirty="0">
                <a:latin typeface="Arial"/>
                <a:cs typeface="Arial"/>
              </a:rPr>
              <a:t>ujęciu </a:t>
            </a:r>
            <a:r>
              <a:rPr sz="3200" dirty="0">
                <a:latin typeface="Arial"/>
                <a:cs typeface="Arial"/>
              </a:rPr>
              <a:t>komunikacyjnym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(strona  </a:t>
            </a:r>
            <a:r>
              <a:rPr sz="3200" spc="-5" dirty="0">
                <a:latin typeface="Arial"/>
                <a:cs typeface="Arial"/>
              </a:rPr>
              <a:t>językowa,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semantyka).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4673" y="1643843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2845" marR="5080" indent="-16389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Techniki eksplikacji </a:t>
            </a:r>
            <a:r>
              <a:rPr dirty="0"/>
              <a:t>tekstu  </a:t>
            </a:r>
            <a:r>
              <a:rPr spc="-5" dirty="0"/>
              <a:t>literackiego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2859031"/>
            <a:ext cx="10694245" cy="317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8133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33CC"/>
                </a:solidFill>
                <a:latin typeface="Arial"/>
                <a:cs typeface="Arial"/>
              </a:rPr>
              <a:t>Ujęcie 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semiotyczne – </a:t>
            </a:r>
            <a:r>
              <a:rPr sz="3200" spc="-5" dirty="0">
                <a:solidFill>
                  <a:srgbClr val="0033CC"/>
                </a:solidFill>
                <a:latin typeface="Arial"/>
                <a:cs typeface="Arial"/>
              </a:rPr>
              <a:t>odczytanie</a:t>
            </a:r>
            <a:r>
              <a:rPr sz="3200" spc="-114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znaczeń  kulturowych.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Rozpoznanie miejsc znaczących </a:t>
            </a:r>
            <a:r>
              <a:rPr sz="3200" dirty="0">
                <a:latin typeface="Arial"/>
                <a:cs typeface="Arial"/>
              </a:rPr>
              <a:t>w tekście  </a:t>
            </a:r>
            <a:r>
              <a:rPr sz="3200" spc="-5" dirty="0">
                <a:latin typeface="Arial"/>
                <a:cs typeface="Arial"/>
              </a:rPr>
              <a:t>oraz podstawowych elementów </a:t>
            </a:r>
            <a:r>
              <a:rPr sz="3200" dirty="0">
                <a:latin typeface="Arial"/>
                <a:cs typeface="Arial"/>
              </a:rPr>
              <a:t>świata  </a:t>
            </a:r>
            <a:r>
              <a:rPr sz="3200" spc="-5" dirty="0">
                <a:latin typeface="Arial"/>
                <a:cs typeface="Arial"/>
              </a:rPr>
              <a:t>przedstawionego </a:t>
            </a:r>
            <a:r>
              <a:rPr sz="3200" dirty="0">
                <a:latin typeface="Arial"/>
                <a:cs typeface="Arial"/>
              </a:rPr>
              <a:t>(znaki, </a:t>
            </a:r>
            <a:r>
              <a:rPr sz="3200" spc="-5" dirty="0">
                <a:latin typeface="Arial"/>
                <a:cs typeface="Arial"/>
              </a:rPr>
              <a:t>symbole,  </a:t>
            </a:r>
            <a:r>
              <a:rPr sz="3200" dirty="0">
                <a:latin typeface="Arial"/>
                <a:cs typeface="Arial"/>
              </a:rPr>
              <a:t>motywy).</a:t>
            </a:r>
          </a:p>
          <a:p>
            <a:pPr marL="355600" marR="99758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Określenie pól znaczeniowych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10" dirty="0">
                <a:latin typeface="Arial"/>
                <a:cs typeface="Arial"/>
              </a:rPr>
              <a:t>od  </a:t>
            </a:r>
            <a:r>
              <a:rPr sz="3200" dirty="0">
                <a:latin typeface="Arial"/>
                <a:cs typeface="Arial"/>
              </a:rPr>
              <a:t>znaczenia </a:t>
            </a:r>
            <a:r>
              <a:rPr sz="3200" spc="-5" dirty="0">
                <a:latin typeface="Arial"/>
                <a:cs typeface="Arial"/>
              </a:rPr>
              <a:t>słownikowego </a:t>
            </a:r>
            <a:r>
              <a:rPr sz="3200" dirty="0">
                <a:latin typeface="Arial"/>
                <a:cs typeface="Arial"/>
              </a:rPr>
              <a:t>do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znaczeń  kontekstowych.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627" y="1172803"/>
            <a:ext cx="11665373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lang="pl-PL" sz="3600" spc="-5" dirty="0" smtClean="0">
                <a:solidFill>
                  <a:srgbClr val="0033CC"/>
                </a:solidFill>
              </a:rPr>
              <a:t>                      </a:t>
            </a:r>
            <a:r>
              <a:rPr sz="3600" spc="-5" dirty="0" err="1" smtClean="0">
                <a:solidFill>
                  <a:srgbClr val="0033CC"/>
                </a:solidFill>
              </a:rPr>
              <a:t>Ujęcie</a:t>
            </a:r>
            <a:r>
              <a:rPr sz="3600" spc="-5" dirty="0" smtClean="0">
                <a:solidFill>
                  <a:srgbClr val="0033CC"/>
                </a:solidFill>
              </a:rPr>
              <a:t> </a:t>
            </a:r>
            <a:r>
              <a:rPr sz="3600" spc="-5" dirty="0">
                <a:solidFill>
                  <a:srgbClr val="0033CC"/>
                </a:solidFill>
              </a:rPr>
              <a:t>strukturalne </a:t>
            </a:r>
            <a:r>
              <a:rPr sz="3600" dirty="0">
                <a:solidFill>
                  <a:srgbClr val="0033CC"/>
                </a:solidFill>
              </a:rPr>
              <a:t>–</a:t>
            </a:r>
            <a:r>
              <a:rPr sz="3600" spc="-20" dirty="0">
                <a:solidFill>
                  <a:srgbClr val="0033CC"/>
                </a:solidFill>
              </a:rPr>
              <a:t> </a:t>
            </a:r>
            <a:r>
              <a:rPr sz="3600" dirty="0">
                <a:solidFill>
                  <a:srgbClr val="0033CC"/>
                </a:solidFill>
              </a:rPr>
              <a:t>fenomenologia</a:t>
            </a:r>
            <a:endParaRPr sz="3600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55151" y="2207960"/>
          <a:ext cx="10445327" cy="830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354">
                <a:tc>
                  <a:txBody>
                    <a:bodyPr/>
                    <a:lstStyle/>
                    <a:p>
                      <a:pPr marL="5734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Brzmienia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78460" marR="1098550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Wingdings"/>
                        <a:buChar char="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zagadnienia z fonetyki, wersyfikacji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(rytm, rym,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akcentowanie, elementy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dykcji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742439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Kategoria</a:t>
                      </a:r>
                      <a:r>
                        <a:rPr sz="1600" b="1" spc="1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normatywna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85130" y="3959226"/>
          <a:ext cx="10471574" cy="1815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078">
                <a:tc>
                  <a:txBody>
                    <a:bodyPr/>
                    <a:lstStyle/>
                    <a:p>
                      <a:pPr marL="5670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Znaczenia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25257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77825" marR="861694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zasób leksykalny ucznia - rozumienie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dosłowne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przenośne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znaczeń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wyrazów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825" marR="9842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w tekście, określanie istoty ich wieloznaczności,  homonimia, antonimia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wyrazowa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odmiany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stylistyczne współczesnej polszczyzny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oraz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charakterystyczne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dla nich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słownictwo.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1080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Kategoria </a:t>
                      </a:r>
                      <a:r>
                        <a:rPr sz="16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semantyczna </a:t>
                      </a:r>
                      <a:r>
                        <a:rPr sz="16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600" b="1" spc="10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znaczenie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22623" y="2456477"/>
            <a:ext cx="461665" cy="2855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spc="-20" dirty="0">
                <a:solidFill>
                  <a:srgbClr val="6F2F9F"/>
                </a:solidFill>
                <a:latin typeface="Arial"/>
                <a:cs typeface="Arial"/>
              </a:rPr>
              <a:t>Warstwa</a:t>
            </a:r>
            <a:r>
              <a:rPr sz="3200" spc="-9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języka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427" y="207619"/>
            <a:ext cx="11713633" cy="646430"/>
          </a:xfrm>
          <a:custGeom>
            <a:avLst/>
            <a:gdLst/>
            <a:ahLst/>
            <a:cxnLst/>
            <a:rect l="l" t="t" r="r" b="b"/>
            <a:pathLst>
              <a:path w="8785225" h="646430">
                <a:moveTo>
                  <a:pt x="0" y="646328"/>
                </a:moveTo>
                <a:lnTo>
                  <a:pt x="8784971" y="646328"/>
                </a:lnTo>
                <a:lnTo>
                  <a:pt x="8784971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760" y="228423"/>
            <a:ext cx="11665373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33CC"/>
                </a:solidFill>
              </a:rPr>
              <a:t>Ujęcie strukturalne </a:t>
            </a:r>
            <a:r>
              <a:rPr sz="3600" dirty="0">
                <a:solidFill>
                  <a:srgbClr val="0033CC"/>
                </a:solidFill>
              </a:rPr>
              <a:t>–</a:t>
            </a:r>
            <a:r>
              <a:rPr sz="3600" spc="-20" dirty="0">
                <a:solidFill>
                  <a:srgbClr val="0033CC"/>
                </a:solidFill>
              </a:rPr>
              <a:t> </a:t>
            </a:r>
            <a:r>
              <a:rPr sz="3600" dirty="0">
                <a:solidFill>
                  <a:srgbClr val="0033CC"/>
                </a:solidFill>
              </a:rPr>
              <a:t>fenomenologia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35364" y="207645"/>
            <a:ext cx="5080" cy="646430"/>
          </a:xfrm>
          <a:custGeom>
            <a:avLst/>
            <a:gdLst/>
            <a:ahLst/>
            <a:cxnLst/>
            <a:rect l="l" t="t" r="r" b="b"/>
            <a:pathLst>
              <a:path w="3810" h="646430">
                <a:moveTo>
                  <a:pt x="0" y="0"/>
                </a:moveTo>
                <a:lnTo>
                  <a:pt x="3797" y="646302"/>
                </a:lnTo>
              </a:path>
            </a:pathLst>
          </a:custGeom>
          <a:ln w="6350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40159" y="2282821"/>
          <a:ext cx="10445327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43">
                <a:tc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Przedmioty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78460" marR="385445" indent="-28702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przedstawione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 tekście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elementy kluczowe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– postaci, 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przedmioty,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emocje, pojęcia – składające się na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obraz  świat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tekście,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8460" marR="652145" indent="-287020" algn="just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9095" algn="l"/>
                        </a:tabLst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zhierarchizowane elementy obrazu świata tworzące  system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znaczeń.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126615" algn="just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Obszar</a:t>
                      </a:r>
                      <a:r>
                        <a:rPr sz="1600" b="1" spc="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analizy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85130" y="3959098"/>
          <a:ext cx="10471574" cy="1569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205">
                <a:tc>
                  <a:txBody>
                    <a:bodyPr/>
                    <a:lstStyle/>
                    <a:p>
                      <a:pPr marL="6584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Wyglądy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25257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77825" marR="1258570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zasób określeń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powiązanych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przedmiotami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przedstawionymi,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825" marR="353695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zróżnicowanie określeń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ze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względu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 charakter  (bezpośrednie i pośrednie)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oraz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funkcje (unaocznienie,  metaforyzacja,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wartościowanie)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064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Obszar </a:t>
                      </a:r>
                      <a:r>
                        <a:rPr sz="16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interpretacji </a:t>
                      </a:r>
                      <a:r>
                        <a:rPr sz="16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9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wartościowania.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26761" y="2304093"/>
            <a:ext cx="954107" cy="3096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2715">
              <a:lnSpc>
                <a:spcPts val="3640"/>
              </a:lnSpc>
            </a:pPr>
            <a:r>
              <a:rPr sz="3200" spc="-20" dirty="0">
                <a:solidFill>
                  <a:srgbClr val="6F2F9F"/>
                </a:solidFill>
                <a:latin typeface="Arial"/>
                <a:cs typeface="Arial"/>
              </a:rPr>
              <a:t>Warstwa</a:t>
            </a:r>
            <a:r>
              <a:rPr sz="3200" spc="-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świata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6F2F9F"/>
                </a:solidFill>
                <a:latin typeface="Arial"/>
                <a:cs typeface="Arial"/>
              </a:rPr>
              <a:t>przedstawionego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8782" y="1625371"/>
            <a:ext cx="971896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2845" marR="5080" indent="-16389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Techniki eksplikacji </a:t>
            </a:r>
            <a:r>
              <a:rPr dirty="0"/>
              <a:t>tekstu  </a:t>
            </a:r>
            <a:r>
              <a:rPr spc="-5" dirty="0"/>
              <a:t>literackiego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2629188"/>
            <a:ext cx="10515600" cy="29388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484"/>
              </a:spcBef>
            </a:pPr>
            <a:r>
              <a:rPr spc="-5" dirty="0">
                <a:solidFill>
                  <a:srgbClr val="0033CC"/>
                </a:solidFill>
              </a:rPr>
              <a:t>Ujęcie komunikacyjne </a:t>
            </a:r>
            <a:r>
              <a:rPr dirty="0">
                <a:solidFill>
                  <a:srgbClr val="0033CC"/>
                </a:solidFill>
              </a:rPr>
              <a:t>– (kognitywizm).  </a:t>
            </a:r>
            <a:r>
              <a:rPr dirty="0"/>
              <a:t>Podstawą </a:t>
            </a:r>
            <a:r>
              <a:rPr spc="-5" dirty="0"/>
              <a:t>ujęcia jest szeroko</a:t>
            </a:r>
            <a:r>
              <a:rPr spc="-85" dirty="0"/>
              <a:t> </a:t>
            </a:r>
            <a:r>
              <a:rPr spc="-5" dirty="0"/>
              <a:t>rozumiana  wiedza </a:t>
            </a:r>
            <a:r>
              <a:rPr dirty="0"/>
              <a:t>o</a:t>
            </a:r>
            <a:r>
              <a:rPr spc="-25" dirty="0"/>
              <a:t> </a:t>
            </a:r>
            <a:r>
              <a:rPr spc="-5" dirty="0"/>
              <a:t>poznaniu.</a:t>
            </a:r>
          </a:p>
          <a:p>
            <a:pPr marL="12700" marR="97155">
              <a:lnSpc>
                <a:spcPct val="100000"/>
              </a:lnSpc>
              <a:spcBef>
                <a:spcPts val="765"/>
              </a:spcBef>
            </a:pPr>
            <a:r>
              <a:rPr dirty="0"/>
              <a:t>Związek </a:t>
            </a:r>
            <a:r>
              <a:rPr spc="-5" dirty="0"/>
              <a:t>między językiem (znaczeniami  </a:t>
            </a:r>
            <a:r>
              <a:rPr dirty="0"/>
              <a:t>słowa a </a:t>
            </a:r>
            <a:r>
              <a:rPr spc="-10" dirty="0"/>
              <a:t>jego </a:t>
            </a:r>
            <a:r>
              <a:rPr spc="-5" dirty="0"/>
              <a:t>percepcją przez</a:t>
            </a:r>
            <a:r>
              <a:rPr spc="-95" dirty="0"/>
              <a:t> </a:t>
            </a:r>
            <a:r>
              <a:rPr spc="-5" dirty="0"/>
              <a:t>odbiorcę).</a:t>
            </a:r>
          </a:p>
          <a:p>
            <a:pPr marL="12700" marR="68580">
              <a:lnSpc>
                <a:spcPct val="100000"/>
              </a:lnSpc>
              <a:spcBef>
                <a:spcPts val="775"/>
              </a:spcBef>
            </a:pPr>
            <a:r>
              <a:rPr spc="-5" dirty="0"/>
              <a:t>Rozwój metody </a:t>
            </a:r>
            <a:r>
              <a:rPr dirty="0"/>
              <a:t>ma związek z</a:t>
            </a:r>
            <a:r>
              <a:rPr spc="-105" dirty="0"/>
              <a:t> </a:t>
            </a:r>
            <a:r>
              <a:rPr dirty="0"/>
              <a:t>rozwojem  koncepcji</a:t>
            </a:r>
            <a:r>
              <a:rPr spc="-30" dirty="0"/>
              <a:t> </a:t>
            </a:r>
            <a:r>
              <a:rPr spc="-5" dirty="0"/>
              <a:t>neurodydaktycznych.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427" y="207619"/>
            <a:ext cx="11713633" cy="646430"/>
          </a:xfrm>
          <a:custGeom>
            <a:avLst/>
            <a:gdLst/>
            <a:ahLst/>
            <a:cxnLst/>
            <a:rect l="l" t="t" r="r" b="b"/>
            <a:pathLst>
              <a:path w="8785225" h="646430">
                <a:moveTo>
                  <a:pt x="0" y="646328"/>
                </a:moveTo>
                <a:lnTo>
                  <a:pt x="8784971" y="646328"/>
                </a:lnTo>
                <a:lnTo>
                  <a:pt x="8784971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0379" y="1352282"/>
            <a:ext cx="7852422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33CC"/>
                </a:solidFill>
              </a:rPr>
              <a:t>Ujęcie </a:t>
            </a:r>
            <a:r>
              <a:rPr sz="3600" dirty="0">
                <a:solidFill>
                  <a:srgbClr val="0033CC"/>
                </a:solidFill>
              </a:rPr>
              <a:t>komunikacyjne –</a:t>
            </a:r>
            <a:r>
              <a:rPr sz="3600" spc="-60" dirty="0">
                <a:solidFill>
                  <a:srgbClr val="0033CC"/>
                </a:solidFill>
              </a:rPr>
              <a:t> </a:t>
            </a:r>
            <a:r>
              <a:rPr sz="3600" dirty="0">
                <a:solidFill>
                  <a:srgbClr val="0033CC"/>
                </a:solidFill>
              </a:rPr>
              <a:t>(kognitywizm).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35364" y="207645"/>
            <a:ext cx="5080" cy="646430"/>
          </a:xfrm>
          <a:custGeom>
            <a:avLst/>
            <a:gdLst/>
            <a:ahLst/>
            <a:cxnLst/>
            <a:rect l="l" t="t" r="r" b="b"/>
            <a:pathLst>
              <a:path w="3810" h="646430">
                <a:moveTo>
                  <a:pt x="0" y="0"/>
                </a:moveTo>
                <a:lnTo>
                  <a:pt x="3797" y="646302"/>
                </a:lnTo>
              </a:path>
            </a:pathLst>
          </a:custGeom>
          <a:ln w="63500">
            <a:solidFill>
              <a:srgbClr val="33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86238"/>
              </p:ext>
            </p:extLst>
          </p:nvPr>
        </p:nvGraphicFramePr>
        <p:xfrm>
          <a:off x="1385130" y="2260752"/>
          <a:ext cx="10445327" cy="1323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Język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Wingdings"/>
                        <a:buChar char="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zagadnienia z zakresu gramatyki,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stylistyki,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komunikacji,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378460" marR="325120" indent="-287020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gramatyka to nie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tylko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dziedzina odnosząca się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do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znaków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językowych, również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do kategorii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pojęciowych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związków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między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nimi.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704339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Kategoria</a:t>
                      </a:r>
                      <a:r>
                        <a:rPr sz="1600" b="1" spc="2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semantyczna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9525">
                      <a:solidFill>
                        <a:srgbClr val="006600"/>
                      </a:solidFill>
                      <a:prstDash val="solid"/>
                    </a:lnR>
                    <a:lnT w="9525">
                      <a:solidFill>
                        <a:srgbClr val="006600"/>
                      </a:solidFill>
                      <a:prstDash val="solid"/>
                    </a:lnT>
                    <a:lnB w="9525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568669" y="3881666"/>
            <a:ext cx="2909147" cy="317395"/>
          </a:xfrm>
          <a:prstGeom prst="rect">
            <a:avLst/>
          </a:prstGeom>
          <a:solidFill>
            <a:srgbClr val="252573"/>
          </a:solidFill>
        </p:spPr>
        <p:txBody>
          <a:bodyPr vert="horz" wrap="square" lIns="0" tIns="40005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Obraz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świata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7680" y="3881666"/>
            <a:ext cx="7562427" cy="2062480"/>
          </a:xfrm>
          <a:custGeom>
            <a:avLst/>
            <a:gdLst/>
            <a:ahLst/>
            <a:cxnLst/>
            <a:rect l="l" t="t" r="r" b="b"/>
            <a:pathLst>
              <a:path w="5671820" h="2062479">
                <a:moveTo>
                  <a:pt x="0" y="2062098"/>
                </a:moveTo>
                <a:lnTo>
                  <a:pt x="5671820" y="2062098"/>
                </a:lnTo>
                <a:lnTo>
                  <a:pt x="5671820" y="0"/>
                </a:lnTo>
                <a:lnTo>
                  <a:pt x="0" y="0"/>
                </a:lnTo>
                <a:lnTo>
                  <a:pt x="0" y="2062098"/>
                </a:lnTo>
                <a:close/>
              </a:path>
            </a:pathLst>
          </a:custGeom>
          <a:ln w="9525">
            <a:solidFill>
              <a:srgbClr val="2525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77680" y="3910966"/>
            <a:ext cx="7562427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spc="-5" dirty="0">
                <a:latin typeface="Arial"/>
                <a:cs typeface="Arial"/>
              </a:rPr>
              <a:t>współistnienie przestrzeni mentalnych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wyznaczanych</a:t>
            </a:r>
            <a:endParaRPr sz="16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relacjami </a:t>
            </a:r>
            <a:r>
              <a:rPr sz="1600" spc="-10" dirty="0">
                <a:latin typeface="Arial"/>
                <a:cs typeface="Arial"/>
              </a:rPr>
              <a:t>podmiotów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wypowiedzi,</a:t>
            </a:r>
            <a:endParaRPr sz="1600">
              <a:latin typeface="Arial"/>
              <a:cs typeface="Arial"/>
            </a:endParaRPr>
          </a:p>
          <a:p>
            <a:pPr marL="378460" marR="494665" indent="-287020">
              <a:lnSpc>
                <a:spcPct val="100000"/>
              </a:lnSpc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spc="-5" dirty="0">
                <a:latin typeface="Arial"/>
                <a:cs typeface="Arial"/>
              </a:rPr>
              <a:t>współistnienie przestrzeni </a:t>
            </a:r>
            <a:r>
              <a:rPr sz="1600" spc="-10" dirty="0">
                <a:latin typeface="Arial"/>
                <a:cs typeface="Arial"/>
              </a:rPr>
              <a:t>wyznaczanych kategoriami  gramatycznymi </a:t>
            </a:r>
            <a:r>
              <a:rPr sz="1600" spc="-25" dirty="0">
                <a:latin typeface="Arial"/>
                <a:cs typeface="Arial"/>
              </a:rPr>
              <a:t>(czasy, </a:t>
            </a:r>
            <a:r>
              <a:rPr sz="1600" spc="-10" dirty="0">
                <a:latin typeface="Arial"/>
                <a:cs typeface="Arial"/>
              </a:rPr>
              <a:t>nazwy </a:t>
            </a:r>
            <a:r>
              <a:rPr sz="1600" spc="-5" dirty="0">
                <a:latin typeface="Arial"/>
                <a:cs typeface="Arial"/>
              </a:rPr>
              <a:t>miejsc,, przestrzeń  </a:t>
            </a:r>
            <a:r>
              <a:rPr sz="1600" spc="-10" dirty="0">
                <a:latin typeface="Arial"/>
                <a:cs typeface="Arial"/>
              </a:rPr>
              <a:t>ukazywana </a:t>
            </a:r>
            <a:r>
              <a:rPr sz="1600" spc="-5" dirty="0">
                <a:latin typeface="Arial"/>
                <a:cs typeface="Arial"/>
              </a:rPr>
              <a:t>całościowo i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sekwencyjnie),</a:t>
            </a:r>
            <a:endParaRPr sz="1600">
              <a:latin typeface="Arial"/>
              <a:cs typeface="Arial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spc="-10" dirty="0">
                <a:latin typeface="Arial"/>
                <a:cs typeface="Arial"/>
              </a:rPr>
              <a:t>Związek </a:t>
            </a:r>
            <a:r>
              <a:rPr sz="1600" spc="-5" dirty="0">
                <a:latin typeface="Arial"/>
                <a:cs typeface="Arial"/>
              </a:rPr>
              <a:t>między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schematyczno-wyobrażeniowym</a:t>
            </a:r>
            <a:endParaRPr sz="16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Arial"/>
                <a:cs typeface="Arial"/>
              </a:rPr>
              <a:t>charakterem </a:t>
            </a:r>
            <a:r>
              <a:rPr sz="1600" spc="-5" dirty="0">
                <a:latin typeface="Arial"/>
                <a:cs typeface="Arial"/>
              </a:rPr>
              <a:t>znaczeń w </a:t>
            </a:r>
            <a:r>
              <a:rPr sz="1600" dirty="0">
                <a:latin typeface="Arial"/>
                <a:cs typeface="Arial"/>
              </a:rPr>
              <a:t>tekście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emocjami.</a:t>
            </a:r>
            <a:endParaRPr sz="1600">
              <a:latin typeface="Arial"/>
              <a:cs typeface="Arial"/>
            </a:endParaRPr>
          </a:p>
          <a:p>
            <a:pPr marL="1051560">
              <a:lnSpc>
                <a:spcPct val="100000"/>
              </a:lnSpc>
            </a:pP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Kategoria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poznawcza 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i</a:t>
            </a:r>
            <a:r>
              <a:rPr sz="16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aksjologiczna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623" y="2425190"/>
            <a:ext cx="461665" cy="29159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Recepcja</a:t>
            </a:r>
            <a:r>
              <a:rPr sz="3200" spc="-10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F2F9F"/>
                </a:solidFill>
                <a:latin typeface="Arial"/>
                <a:cs typeface="Arial"/>
              </a:rPr>
              <a:t>tekstu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3108" y="1338899"/>
            <a:ext cx="8260080" cy="36683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Księga </a:t>
            </a:r>
            <a:r>
              <a:rPr sz="2000" b="1" spc="-10" dirty="0">
                <a:latin typeface="Arial"/>
                <a:cs typeface="Arial"/>
              </a:rPr>
              <a:t>VIII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Zajazd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Przed burzą </a:t>
            </a:r>
            <a:r>
              <a:rPr sz="2000" dirty="0">
                <a:latin typeface="Arial"/>
                <a:cs typeface="Arial"/>
              </a:rPr>
              <a:t>bywa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chwila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cicha i</a:t>
            </a:r>
            <a:r>
              <a:rPr sz="2000" spc="-8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ponura</a:t>
            </a:r>
            <a:r>
              <a:rPr sz="2000" dirty="0">
                <a:latin typeface="Arial"/>
                <a:cs typeface="Arial"/>
              </a:rPr>
              <a:t>,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Kiedy </a:t>
            </a:r>
            <a:r>
              <a:rPr sz="2000" spc="-5" dirty="0">
                <a:latin typeface="Arial"/>
                <a:cs typeface="Arial"/>
              </a:rPr>
              <a:t>nad </a:t>
            </a:r>
            <a:r>
              <a:rPr sz="2000" dirty="0">
                <a:latin typeface="Arial"/>
                <a:cs typeface="Arial"/>
              </a:rPr>
              <a:t>głowy </a:t>
            </a:r>
            <a:r>
              <a:rPr sz="2000" spc="-5" dirty="0">
                <a:latin typeface="Arial"/>
                <a:cs typeface="Arial"/>
              </a:rPr>
              <a:t>ludzi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przyleciawszy</a:t>
            </a:r>
            <a:r>
              <a:rPr sz="2000" spc="-7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chmura</a:t>
            </a:r>
            <a:endParaRPr sz="2000" dirty="0">
              <a:latin typeface="Arial"/>
              <a:cs typeface="Arial"/>
            </a:endParaRPr>
          </a:p>
          <a:p>
            <a:pPr marL="12700" marR="879475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Stanie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grożąc </a:t>
            </a:r>
            <a:r>
              <a:rPr sz="2000" dirty="0">
                <a:latin typeface="Arial"/>
                <a:cs typeface="Arial"/>
              </a:rPr>
              <a:t>twarzą, dech </a:t>
            </a:r>
            <a:r>
              <a:rPr sz="2000" spc="-5" dirty="0">
                <a:latin typeface="Arial"/>
                <a:cs typeface="Arial"/>
              </a:rPr>
              <a:t>wiatrów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zatrzym</a:t>
            </a:r>
            <a:r>
              <a:rPr sz="2000" dirty="0">
                <a:latin typeface="Arial"/>
                <a:cs typeface="Arial"/>
              </a:rPr>
              <a:t>a, 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Milczy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0033CC"/>
                </a:solidFill>
                <a:latin typeface="Arial"/>
                <a:cs typeface="Arial"/>
              </a:rPr>
              <a:t>obiega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ziemię </a:t>
            </a:r>
            <a:r>
              <a:rPr sz="2000" spc="-5" dirty="0">
                <a:latin typeface="Arial"/>
                <a:cs typeface="Arial"/>
              </a:rPr>
              <a:t>błyskawic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oczyma,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Znacząc te miejsca, </a:t>
            </a:r>
            <a:r>
              <a:rPr sz="2000" spc="-5" dirty="0">
                <a:latin typeface="Arial"/>
                <a:cs typeface="Arial"/>
              </a:rPr>
              <a:t>gdzie wnet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ciśnie </a:t>
            </a:r>
            <a:r>
              <a:rPr sz="2000" spc="-5" dirty="0">
                <a:solidFill>
                  <a:srgbClr val="0033CC"/>
                </a:solidFill>
                <a:latin typeface="Arial"/>
                <a:cs typeface="Arial"/>
              </a:rPr>
              <a:t>grom po</a:t>
            </a:r>
            <a:r>
              <a:rPr sz="2000" spc="-1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gromie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Tej ciszy chwila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była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Soplicowskim</a:t>
            </a:r>
            <a:r>
              <a:rPr sz="2000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domie.</a:t>
            </a:r>
            <a:endParaRPr sz="2000" dirty="0">
              <a:latin typeface="Arial"/>
              <a:cs typeface="Arial"/>
            </a:endParaRPr>
          </a:p>
          <a:p>
            <a:pPr marL="12700" marR="553085" indent="-635">
              <a:lnSpc>
                <a:spcPct val="120000"/>
              </a:lnSpc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Myśliłbyś,</a:t>
            </a:r>
            <a:r>
              <a:rPr sz="2000" dirty="0">
                <a:latin typeface="Arial"/>
                <a:cs typeface="Arial"/>
              </a:rPr>
              <a:t> że przeczucie </a:t>
            </a:r>
            <a:r>
              <a:rPr sz="2000" spc="-5" dirty="0">
                <a:latin typeface="Arial"/>
                <a:cs typeface="Arial"/>
              </a:rPr>
              <a:t>nadzwyczajnych </a:t>
            </a:r>
            <a:r>
              <a:rPr sz="2000" dirty="0">
                <a:latin typeface="Arial"/>
                <a:cs typeface="Arial"/>
              </a:rPr>
              <a:t>zdarzeń  Ścięło </a:t>
            </a:r>
            <a:r>
              <a:rPr sz="2000" spc="-5" dirty="0">
                <a:latin typeface="Arial"/>
                <a:cs typeface="Arial"/>
              </a:rPr>
              <a:t>usta </a:t>
            </a:r>
            <a:r>
              <a:rPr sz="2000" dirty="0">
                <a:latin typeface="Arial"/>
                <a:cs typeface="Arial"/>
              </a:rPr>
              <a:t>i wzniosło duchy w kraje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marzeń.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720" y="285953"/>
            <a:ext cx="2892213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Księga 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VIII</a:t>
            </a:r>
            <a:r>
              <a:rPr sz="20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Zajazd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5110" y="1816410"/>
            <a:ext cx="8170333" cy="3713837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 wieczerzy i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Sędzia,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goście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ze</a:t>
            </a:r>
            <a:r>
              <a:rPr sz="2000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dworu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Wychodzą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 dziedziniec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używać</a:t>
            </a:r>
            <a:r>
              <a:rPr sz="20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wieczoru</a:t>
            </a:r>
            <a:r>
              <a:rPr sz="2000" dirty="0">
                <a:latin typeface="Arial"/>
                <a:cs typeface="Arial"/>
              </a:rPr>
              <a:t>;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Zasiadają</a:t>
            </a:r>
            <a:r>
              <a:rPr sz="2000" spc="-5" dirty="0">
                <a:latin typeface="Arial"/>
                <a:cs typeface="Arial"/>
              </a:rPr>
              <a:t> na </a:t>
            </a:r>
            <a:r>
              <a:rPr sz="2000" dirty="0">
                <a:latin typeface="Arial"/>
                <a:cs typeface="Arial"/>
              </a:rPr>
              <a:t>przyzbach </a:t>
            </a:r>
            <a:r>
              <a:rPr sz="2000" spc="-5" dirty="0">
                <a:latin typeface="Arial"/>
                <a:cs typeface="Arial"/>
              </a:rPr>
              <a:t>wysłanych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murawą;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Całe grono </a:t>
            </a:r>
            <a:r>
              <a:rPr sz="2000" dirty="0">
                <a:latin typeface="Arial"/>
                <a:cs typeface="Arial"/>
              </a:rPr>
              <a:t>z </a:t>
            </a:r>
            <a:r>
              <a:rPr sz="2000" spc="-5" dirty="0">
                <a:latin typeface="Arial"/>
                <a:cs typeface="Arial"/>
              </a:rPr>
              <a:t>posępną </a:t>
            </a:r>
            <a:r>
              <a:rPr sz="2000" dirty="0">
                <a:latin typeface="Arial"/>
                <a:cs typeface="Arial"/>
              </a:rPr>
              <a:t>i cichą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postawą</a:t>
            </a:r>
          </a:p>
          <a:p>
            <a:pPr marL="12700" marR="937260" indent="-635">
              <a:lnSpc>
                <a:spcPct val="120000"/>
              </a:lnSpc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Pogląda </a:t>
            </a:r>
            <a:r>
              <a:rPr sz="2000" dirty="0">
                <a:latin typeface="Arial"/>
                <a:cs typeface="Arial"/>
              </a:rPr>
              <a:t>w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niebo, </a:t>
            </a:r>
            <a:r>
              <a:rPr sz="2000" dirty="0">
                <a:latin typeface="Arial"/>
                <a:cs typeface="Arial"/>
              </a:rPr>
              <a:t>które zdawało się zniżać,  Ścieśniać i coraz </a:t>
            </a:r>
            <a:r>
              <a:rPr sz="2000" spc="-5" dirty="0">
                <a:latin typeface="Arial"/>
                <a:cs typeface="Arial"/>
              </a:rPr>
              <a:t>bardziej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ku ziemi </a:t>
            </a:r>
            <a:r>
              <a:rPr sz="2000" spc="-5" dirty="0">
                <a:latin typeface="Arial"/>
                <a:cs typeface="Arial"/>
              </a:rPr>
              <a:t>przybliżać,  </a:t>
            </a:r>
            <a:r>
              <a:rPr sz="2000" dirty="0">
                <a:latin typeface="Arial"/>
                <a:cs typeface="Arial"/>
              </a:rPr>
              <a:t>Aż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oboje</a:t>
            </a:r>
            <a:r>
              <a:rPr sz="2000" dirty="0">
                <a:latin typeface="Arial"/>
                <a:cs typeface="Arial"/>
              </a:rPr>
              <a:t>, skrywszy się </a:t>
            </a:r>
            <a:r>
              <a:rPr sz="2000" spc="-5" dirty="0">
                <a:latin typeface="Arial"/>
                <a:cs typeface="Arial"/>
              </a:rPr>
              <a:t>pod </a:t>
            </a:r>
            <a:r>
              <a:rPr sz="2000" dirty="0">
                <a:latin typeface="Arial"/>
                <a:cs typeface="Arial"/>
              </a:rPr>
              <a:t>zasłonę ciemną  Jak kochankowie,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wszczęli rozmowę</a:t>
            </a:r>
            <a:r>
              <a:rPr sz="2000" spc="-1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tajemną</a:t>
            </a:r>
            <a:r>
              <a:rPr sz="2000" dirty="0">
                <a:latin typeface="Arial"/>
                <a:cs typeface="Arial"/>
              </a:rPr>
              <a:t>,</a:t>
            </a:r>
          </a:p>
          <a:p>
            <a:pPr marL="12700" marR="5080" algn="just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Tłumacząc </a:t>
            </a:r>
            <a:r>
              <a:rPr sz="2000" spc="5" dirty="0">
                <a:solidFill>
                  <a:srgbClr val="0033CC"/>
                </a:solidFill>
                <a:latin typeface="Arial"/>
                <a:cs typeface="Arial"/>
              </a:rPr>
              <a:t>swe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uc</a:t>
            </a:r>
            <a:r>
              <a:rPr sz="2000" dirty="0">
                <a:latin typeface="Arial"/>
                <a:cs typeface="Arial"/>
              </a:rPr>
              <a:t>zucia w westchnieniach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tłumionych, 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Szeptach, szmerach i słowach </a:t>
            </a:r>
            <a:r>
              <a:rPr sz="2000" spc="-5" dirty="0">
                <a:latin typeface="Arial"/>
                <a:cs typeface="Arial"/>
              </a:rPr>
              <a:t>na </a:t>
            </a:r>
            <a:r>
              <a:rPr sz="2000" dirty="0">
                <a:latin typeface="Arial"/>
                <a:cs typeface="Arial"/>
              </a:rPr>
              <a:t>wpół </a:t>
            </a:r>
            <a:r>
              <a:rPr sz="2000" spc="-5" dirty="0">
                <a:latin typeface="Arial"/>
                <a:cs typeface="Arial"/>
              </a:rPr>
              <a:t>wymówionych,  </a:t>
            </a:r>
            <a:r>
              <a:rPr sz="2000" dirty="0">
                <a:latin typeface="Arial"/>
                <a:cs typeface="Arial"/>
              </a:rPr>
              <a:t>Z których składa się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dziwna muzyka</a:t>
            </a:r>
            <a:r>
              <a:rPr sz="2000" spc="-13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33CC"/>
                </a:solidFill>
                <a:latin typeface="Arial"/>
                <a:cs typeface="Arial"/>
              </a:rPr>
              <a:t>wieczoru</a:t>
            </a:r>
            <a:r>
              <a:rPr sz="2000" spc="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720" y="285953"/>
            <a:ext cx="2892213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Księga </a:t>
            </a:r>
            <a:r>
              <a:rPr sz="2000" b="1" spc="-10" dirty="0">
                <a:solidFill>
                  <a:srgbClr val="000000"/>
                </a:solidFill>
                <a:latin typeface="Arial"/>
                <a:cs typeface="Arial"/>
              </a:rPr>
              <a:t>VIII</a:t>
            </a:r>
            <a:r>
              <a:rPr sz="20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Zajazd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6939" y="1613210"/>
            <a:ext cx="7448127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265" algn="just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Zaczął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ją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puszczyk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jęczą</a:t>
            </a:r>
            <a:r>
              <a:rPr sz="2000" dirty="0">
                <a:latin typeface="Arial"/>
                <a:cs typeface="Arial"/>
              </a:rPr>
              <a:t>c na poddaszu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dworu; 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Szepnęły </a:t>
            </a:r>
            <a:r>
              <a:rPr sz="2000" dirty="0">
                <a:latin typeface="Arial"/>
                <a:cs typeface="Arial"/>
              </a:rPr>
              <a:t>wiotkiem skrzydłem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niedoperze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lecą</a:t>
            </a:r>
            <a:endParaRPr sz="2000" dirty="0">
              <a:latin typeface="Arial"/>
              <a:cs typeface="Arial"/>
            </a:endParaRPr>
          </a:p>
          <a:p>
            <a:pPr marL="12700" marR="5080" algn="just">
              <a:lnSpc>
                <a:spcPct val="120000"/>
              </a:lnSpc>
            </a:pPr>
            <a:r>
              <a:rPr sz="2000" dirty="0">
                <a:latin typeface="Arial"/>
                <a:cs typeface="Arial"/>
              </a:rPr>
              <a:t>Pod </a:t>
            </a:r>
            <a:r>
              <a:rPr sz="2000" spc="-5" dirty="0">
                <a:latin typeface="Arial"/>
                <a:cs typeface="Arial"/>
              </a:rPr>
              <a:t>dom, gdzie </a:t>
            </a:r>
            <a:r>
              <a:rPr sz="2000" dirty="0">
                <a:latin typeface="Arial"/>
                <a:cs typeface="Arial"/>
              </a:rPr>
              <a:t>szyby </a:t>
            </a:r>
            <a:r>
              <a:rPr sz="2000" spc="-5" dirty="0">
                <a:latin typeface="Arial"/>
                <a:cs typeface="Arial"/>
              </a:rPr>
              <a:t>okien, </a:t>
            </a:r>
            <a:r>
              <a:rPr sz="2000" dirty="0">
                <a:latin typeface="Arial"/>
                <a:cs typeface="Arial"/>
              </a:rPr>
              <a:t>twarze </a:t>
            </a:r>
            <a:r>
              <a:rPr sz="2000" spc="-5" dirty="0">
                <a:latin typeface="Arial"/>
                <a:cs typeface="Arial"/>
              </a:rPr>
              <a:t>ludzi </a:t>
            </a:r>
            <a:r>
              <a:rPr sz="2000" dirty="0">
                <a:latin typeface="Arial"/>
                <a:cs typeface="Arial"/>
              </a:rPr>
              <a:t>świecą;  </a:t>
            </a:r>
            <a:r>
              <a:rPr sz="2000" spc="-5" dirty="0">
                <a:latin typeface="Arial"/>
                <a:cs typeface="Arial"/>
              </a:rPr>
              <a:t>Niżej </a:t>
            </a:r>
            <a:r>
              <a:rPr sz="2000" dirty="0">
                <a:latin typeface="Arial"/>
                <a:cs typeface="Arial"/>
              </a:rPr>
              <a:t>zaś – niedoperzów siostrzyczki,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ćmy</a:t>
            </a:r>
            <a:r>
              <a:rPr sz="2000" dirty="0">
                <a:latin typeface="Arial"/>
                <a:cs typeface="Arial"/>
              </a:rPr>
              <a:t>, rojem 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Wiją się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przywabione białym </a:t>
            </a:r>
            <a:r>
              <a:rPr sz="2000" dirty="0">
                <a:latin typeface="Arial"/>
                <a:cs typeface="Arial"/>
              </a:rPr>
              <a:t>kobiet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strojem.</a:t>
            </a:r>
            <a:endParaRPr sz="2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Arial"/>
                <a:cs typeface="Arial"/>
              </a:rPr>
              <a:t>Mianowicie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przykrzą się </a:t>
            </a:r>
            <a:r>
              <a:rPr sz="2000" dirty="0">
                <a:latin typeface="Arial"/>
                <a:cs typeface="Arial"/>
              </a:rPr>
              <a:t>Zosi, </a:t>
            </a:r>
            <a:r>
              <a:rPr sz="2000" spc="-5" dirty="0">
                <a:solidFill>
                  <a:srgbClr val="0033CC"/>
                </a:solidFill>
                <a:latin typeface="Arial"/>
                <a:cs typeface="Arial"/>
              </a:rPr>
              <a:t>bijąc 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lice</a:t>
            </a:r>
          </a:p>
          <a:p>
            <a:pPr marL="12700" marR="591185">
              <a:lnSpc>
                <a:spcPct val="120000"/>
              </a:lnSpc>
            </a:pPr>
            <a:r>
              <a:rPr sz="2000" dirty="0">
                <a:latin typeface="Arial"/>
                <a:cs typeface="Arial"/>
              </a:rPr>
              <a:t>I w jasne oczki, które </a:t>
            </a:r>
            <a:r>
              <a:rPr sz="2000" spc="-5" dirty="0">
                <a:latin typeface="Arial"/>
                <a:cs typeface="Arial"/>
              </a:rPr>
              <a:t>biorą </a:t>
            </a:r>
            <a:r>
              <a:rPr sz="2000" dirty="0">
                <a:latin typeface="Arial"/>
                <a:cs typeface="Arial"/>
              </a:rPr>
              <a:t>za </a:t>
            </a:r>
            <a:r>
              <a:rPr sz="2000" spc="-5" dirty="0">
                <a:latin typeface="Arial"/>
                <a:cs typeface="Arial"/>
              </a:rPr>
              <a:t>dwie </a:t>
            </a:r>
            <a:r>
              <a:rPr sz="2000" dirty="0">
                <a:latin typeface="Arial"/>
                <a:cs typeface="Arial"/>
              </a:rPr>
              <a:t>świéce.  Na powietrzu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owadów wielki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krąg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się</a:t>
            </a:r>
            <a:r>
              <a:rPr sz="2000" spc="-7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zbiera</a:t>
            </a:r>
            <a:r>
              <a:rPr sz="2000" dirty="0">
                <a:latin typeface="Arial"/>
                <a:cs typeface="Arial"/>
              </a:rPr>
              <a:t>,</a:t>
            </a:r>
          </a:p>
          <a:p>
            <a:pPr marL="12700" marR="753110">
              <a:lnSpc>
                <a:spcPct val="120000"/>
              </a:lnSpc>
            </a:pP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Kręci się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0033CC"/>
                </a:solidFill>
                <a:latin typeface="Arial"/>
                <a:cs typeface="Arial"/>
              </a:rPr>
              <a:t>grając </a:t>
            </a:r>
            <a:r>
              <a:rPr sz="2000" dirty="0">
                <a:latin typeface="Arial"/>
                <a:cs typeface="Arial"/>
              </a:rPr>
              <a:t>jako harmoniki sfera;  Ucho Zosi rozróżnia wśród </a:t>
            </a:r>
            <a:r>
              <a:rPr sz="2000" spc="-5" dirty="0">
                <a:latin typeface="Arial"/>
                <a:cs typeface="Arial"/>
              </a:rPr>
              <a:t>tysiąca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gwarów 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Akord muszek</a:t>
            </a:r>
            <a:r>
              <a:rPr sz="2000" dirty="0">
                <a:latin typeface="Arial"/>
                <a:cs typeface="Arial"/>
              </a:rPr>
              <a:t> i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półton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fałszywy</a:t>
            </a:r>
            <a:r>
              <a:rPr sz="20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komarów</a:t>
            </a:r>
            <a:r>
              <a:rPr sz="20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3302" y="1902317"/>
            <a:ext cx="8177953" cy="29270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Księga </a:t>
            </a:r>
            <a:r>
              <a:rPr sz="2000" b="1" spc="-10" dirty="0">
                <a:latin typeface="Arial"/>
                <a:cs typeface="Arial"/>
              </a:rPr>
              <a:t>VIII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Zajazd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 marR="958215">
              <a:lnSpc>
                <a:spcPct val="120000"/>
              </a:lnSpc>
            </a:pPr>
            <a:r>
              <a:rPr sz="2000" dirty="0">
                <a:latin typeface="Arial"/>
                <a:cs typeface="Arial"/>
              </a:rPr>
              <a:t>W polu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koncert wieczorny </a:t>
            </a:r>
            <a:r>
              <a:rPr sz="2000" dirty="0">
                <a:latin typeface="Arial"/>
                <a:cs typeface="Arial"/>
              </a:rPr>
              <a:t>ledwie jest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zaczęty</a:t>
            </a:r>
            <a:r>
              <a:rPr sz="2000" dirty="0">
                <a:latin typeface="Arial"/>
                <a:cs typeface="Arial"/>
              </a:rPr>
              <a:t>;  Właśnie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muzycy kończą stroić</a:t>
            </a:r>
            <a:r>
              <a:rPr sz="2000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instrumenty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Już trzykroć wrzasnął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derkacz</a:t>
            </a:r>
            <a:r>
              <a:rPr sz="2000" dirty="0">
                <a:latin typeface="Arial"/>
                <a:cs typeface="Arial"/>
              </a:rPr>
              <a:t>, pierwszy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skrzypak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łąki,  </a:t>
            </a:r>
            <a:r>
              <a:rPr sz="2000" dirty="0">
                <a:latin typeface="Arial"/>
                <a:cs typeface="Arial"/>
              </a:rPr>
              <a:t>Już mu z </a:t>
            </a:r>
            <a:r>
              <a:rPr sz="2000" spc="-5" dirty="0">
                <a:latin typeface="Arial"/>
                <a:cs typeface="Arial"/>
              </a:rPr>
              <a:t>dala wtórują </a:t>
            </a:r>
            <a:r>
              <a:rPr sz="2000" dirty="0">
                <a:latin typeface="Arial"/>
                <a:cs typeface="Arial"/>
              </a:rPr>
              <a:t>z </a:t>
            </a:r>
            <a:r>
              <a:rPr sz="2000" spc="-5" dirty="0">
                <a:latin typeface="Arial"/>
                <a:cs typeface="Arial"/>
              </a:rPr>
              <a:t>bagien </a:t>
            </a:r>
            <a:r>
              <a:rPr sz="2000" dirty="0">
                <a:latin typeface="Arial"/>
                <a:cs typeface="Arial"/>
              </a:rPr>
              <a:t>basem</a:t>
            </a:r>
            <a:r>
              <a:rPr sz="2000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bąki,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Już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bekas</a:t>
            </a:r>
            <a:r>
              <a:rPr sz="2000" dirty="0">
                <a:latin typeface="Arial"/>
                <a:cs typeface="Arial"/>
              </a:rPr>
              <a:t>y do góry porwawszy się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wiją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bekając </a:t>
            </a:r>
            <a:r>
              <a:rPr sz="2000" dirty="0">
                <a:latin typeface="Arial"/>
                <a:cs typeface="Arial"/>
              </a:rPr>
              <a:t>raz po raz </a:t>
            </a:r>
            <a:r>
              <a:rPr sz="2000" spc="-5" dirty="0">
                <a:latin typeface="Arial"/>
                <a:cs typeface="Arial"/>
              </a:rPr>
              <a:t>jak </a:t>
            </a:r>
            <a:r>
              <a:rPr sz="2000" dirty="0">
                <a:latin typeface="Arial"/>
                <a:cs typeface="Arial"/>
              </a:rPr>
              <a:t>w </a:t>
            </a:r>
            <a:r>
              <a:rPr sz="2000" spc="-5" dirty="0">
                <a:latin typeface="Arial"/>
                <a:cs typeface="Arial"/>
              </a:rPr>
              <a:t>bębenki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biją.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 flipH="1">
            <a:off x="990600" y="3171613"/>
            <a:ext cx="9711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C00000"/>
                </a:solidFill>
              </a:rPr>
              <a:t>Szczególne znaczenie dla rozwoju kompetencji interpretacyjnych ma zintegrowanie</a:t>
            </a:r>
          </a:p>
          <a:p>
            <a:r>
              <a:rPr lang="pl-PL" sz="3600" dirty="0" smtClean="0">
                <a:solidFill>
                  <a:srgbClr val="C00000"/>
                </a:solidFill>
              </a:rPr>
              <a:t>kształcenia literackiego i kształcenia językowego.</a:t>
            </a:r>
          </a:p>
          <a:p>
            <a:endParaRPr lang="pl-PL" sz="3600" dirty="0">
              <a:solidFill>
                <a:prstClr val="black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27" y="140109"/>
            <a:ext cx="4477339" cy="26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3750" y="2103582"/>
            <a:ext cx="11463595" cy="3557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Księga </a:t>
            </a:r>
            <a:r>
              <a:rPr sz="2000" b="1" spc="-5" dirty="0">
                <a:latin typeface="Arial"/>
                <a:cs typeface="Arial"/>
              </a:rPr>
              <a:t>VIII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Zajazd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Arial"/>
              <a:cs typeface="Arial"/>
            </a:endParaRPr>
          </a:p>
          <a:p>
            <a:pPr marL="12700" marR="682625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Na finał </a:t>
            </a:r>
            <a:r>
              <a:rPr sz="2000" dirty="0">
                <a:latin typeface="Arial"/>
                <a:cs typeface="Arial"/>
              </a:rPr>
              <a:t>szmerów muszych i ptaszęcej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wrzawy 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Odezwały się </a:t>
            </a:r>
            <a:r>
              <a:rPr sz="2000" dirty="0">
                <a:latin typeface="Arial"/>
                <a:cs typeface="Arial"/>
              </a:rPr>
              <a:t>chórem </a:t>
            </a:r>
            <a:r>
              <a:rPr sz="2000" spc="-5" dirty="0">
                <a:latin typeface="Arial"/>
                <a:cs typeface="Arial"/>
              </a:rPr>
              <a:t>podwójnym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dwa stawy</a:t>
            </a:r>
            <a:r>
              <a:rPr sz="2000" dirty="0">
                <a:latin typeface="Arial"/>
                <a:cs typeface="Arial"/>
              </a:rPr>
              <a:t>,  Jako zaklęte w górach kaukaskich </a:t>
            </a:r>
            <a:r>
              <a:rPr sz="2000" spc="-5" dirty="0">
                <a:latin typeface="Arial"/>
                <a:cs typeface="Arial"/>
              </a:rPr>
              <a:t>jeziora, 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Milczące </a:t>
            </a:r>
            <a:r>
              <a:rPr sz="2000" dirty="0">
                <a:latin typeface="Arial"/>
                <a:cs typeface="Arial"/>
              </a:rPr>
              <a:t>przez </a:t>
            </a:r>
            <a:r>
              <a:rPr sz="2000" spc="-5" dirty="0">
                <a:solidFill>
                  <a:srgbClr val="0033CC"/>
                </a:solidFill>
                <a:latin typeface="Arial"/>
                <a:cs typeface="Arial"/>
              </a:rPr>
              <a:t>dzień </a:t>
            </a:r>
            <a:r>
              <a:rPr sz="2000" dirty="0">
                <a:latin typeface="Arial"/>
                <a:cs typeface="Arial"/>
              </a:rPr>
              <a:t>cały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, grające </a:t>
            </a:r>
            <a:r>
              <a:rPr sz="2000" dirty="0">
                <a:latin typeface="Arial"/>
                <a:cs typeface="Arial"/>
              </a:rPr>
              <a:t>z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wieczora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marL="12700" marR="286385">
              <a:lnSpc>
                <a:spcPct val="120000"/>
              </a:lnSpc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Jeden staw</a:t>
            </a:r>
            <a:r>
              <a:rPr sz="2000" dirty="0">
                <a:latin typeface="Arial"/>
                <a:cs typeface="Arial"/>
              </a:rPr>
              <a:t>, co toń </a:t>
            </a:r>
            <a:r>
              <a:rPr sz="2000" spc="-5" dirty="0">
                <a:latin typeface="Arial"/>
                <a:cs typeface="Arial"/>
              </a:rPr>
              <a:t>jasną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brzeg </a:t>
            </a:r>
            <a:r>
              <a:rPr sz="2000" dirty="0">
                <a:latin typeface="Arial"/>
                <a:cs typeface="Arial"/>
              </a:rPr>
              <a:t>miał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piaszczysty,  Modrą piersią </a:t>
            </a:r>
            <a:r>
              <a:rPr sz="2000" spc="-5" dirty="0">
                <a:solidFill>
                  <a:srgbClr val="00AF50"/>
                </a:solidFill>
                <a:latin typeface="Arial"/>
                <a:cs typeface="Arial"/>
              </a:rPr>
              <a:t>jęk wydał </a:t>
            </a:r>
            <a:r>
              <a:rPr sz="2000" dirty="0">
                <a:latin typeface="Arial"/>
                <a:cs typeface="Arial"/>
              </a:rPr>
              <a:t>cichy,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uroczysty;</a:t>
            </a:r>
          </a:p>
          <a:p>
            <a:pPr marL="12700" marR="5080">
              <a:lnSpc>
                <a:spcPts val="2880"/>
              </a:lnSpc>
              <a:spcBef>
                <a:spcPts val="175"/>
              </a:spcBef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Drugi staw</a:t>
            </a:r>
            <a:r>
              <a:rPr sz="2000" dirty="0">
                <a:latin typeface="Arial"/>
                <a:cs typeface="Arial"/>
              </a:rPr>
              <a:t>, z dnem </a:t>
            </a:r>
            <a:r>
              <a:rPr sz="2000" spc="-5" dirty="0">
                <a:latin typeface="Arial"/>
                <a:cs typeface="Arial"/>
              </a:rPr>
              <a:t>błotnistem </a:t>
            </a:r>
            <a:r>
              <a:rPr sz="2000" dirty="0">
                <a:latin typeface="Arial"/>
                <a:cs typeface="Arial"/>
              </a:rPr>
              <a:t>i gardzielem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mętnym, 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Odpowiedział </a:t>
            </a:r>
            <a:r>
              <a:rPr sz="2000" dirty="0">
                <a:latin typeface="Arial"/>
                <a:cs typeface="Arial"/>
              </a:rPr>
              <a:t>mu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krzykiem </a:t>
            </a:r>
            <a:r>
              <a:rPr sz="2000" dirty="0">
                <a:latin typeface="Arial"/>
                <a:cs typeface="Arial"/>
              </a:rPr>
              <a:t>żałośnie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namiętnym;</a:t>
            </a:r>
            <a:endParaRPr sz="2000" dirty="0">
              <a:latin typeface="Arial"/>
              <a:cs typeface="Arial"/>
            </a:endParaRPr>
          </a:p>
          <a:p>
            <a:pPr marL="12700" marR="975360">
              <a:lnSpc>
                <a:spcPts val="2880"/>
              </a:lnSpc>
            </a:pPr>
            <a:r>
              <a:rPr sz="2000" dirty="0">
                <a:latin typeface="Arial"/>
                <a:cs typeface="Arial"/>
              </a:rPr>
              <a:t>W </a:t>
            </a:r>
            <a:r>
              <a:rPr sz="2000" spc="-5" dirty="0">
                <a:latin typeface="Arial"/>
                <a:cs typeface="Arial"/>
              </a:rPr>
              <a:t>obu </a:t>
            </a:r>
            <a:r>
              <a:rPr sz="2000" dirty="0">
                <a:latin typeface="Arial"/>
                <a:cs typeface="Arial"/>
              </a:rPr>
              <a:t>stawach </a:t>
            </a:r>
            <a:r>
              <a:rPr sz="2000" spc="-5" dirty="0">
                <a:latin typeface="Arial"/>
                <a:cs typeface="Arial"/>
              </a:rPr>
              <a:t>piały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żab</a:t>
            </a:r>
            <a:r>
              <a:rPr sz="2000" dirty="0">
                <a:latin typeface="Arial"/>
                <a:cs typeface="Arial"/>
              </a:rPr>
              <a:t> niezliczone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hordy,  Oba chory zgodzone w dwa wielkie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akordy.</a:t>
            </a:r>
          </a:p>
          <a:p>
            <a:pPr marL="12700" marR="608330">
              <a:lnSpc>
                <a:spcPts val="288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Ten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fortissimo </a:t>
            </a:r>
            <a:r>
              <a:rPr sz="2000" dirty="0">
                <a:latin typeface="Arial"/>
                <a:cs typeface="Arial"/>
              </a:rPr>
              <a:t>zabrzmiał, tamten </a:t>
            </a:r>
            <a:r>
              <a:rPr sz="2000" spc="-5" dirty="0">
                <a:latin typeface="Arial"/>
                <a:cs typeface="Arial"/>
              </a:rPr>
              <a:t>nuci </a:t>
            </a:r>
            <a:r>
              <a:rPr sz="2000" dirty="0">
                <a:solidFill>
                  <a:srgbClr val="0033CC"/>
                </a:solidFill>
                <a:latin typeface="Arial"/>
                <a:cs typeface="Arial"/>
              </a:rPr>
              <a:t>z cicha</a:t>
            </a:r>
            <a:r>
              <a:rPr sz="2000" dirty="0">
                <a:latin typeface="Arial"/>
                <a:cs typeface="Arial"/>
              </a:rPr>
              <a:t>,  Ten zdaje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się wyrzekać</a:t>
            </a:r>
            <a:r>
              <a:rPr sz="2000" dirty="0">
                <a:latin typeface="Arial"/>
                <a:cs typeface="Arial"/>
              </a:rPr>
              <a:t>, tamten </a:t>
            </a:r>
            <a:r>
              <a:rPr sz="2000" spc="-5" dirty="0">
                <a:latin typeface="Arial"/>
                <a:cs typeface="Arial"/>
              </a:rPr>
              <a:t>tylko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wzdycha</a:t>
            </a:r>
            <a:r>
              <a:rPr sz="2000" dirty="0">
                <a:latin typeface="Arial"/>
                <a:cs typeface="Arial"/>
              </a:rPr>
              <a:t>;  Tak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dwa stawy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Arial"/>
                <a:cs typeface="Arial"/>
              </a:rPr>
              <a:t>gadały </a:t>
            </a:r>
            <a:r>
              <a:rPr sz="2000" dirty="0">
                <a:latin typeface="Arial"/>
                <a:cs typeface="Arial"/>
              </a:rPr>
              <a:t>do siebie przez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pola,</a:t>
            </a: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Arial"/>
                <a:cs typeface="Arial"/>
              </a:rPr>
              <a:t>Jak grające na przemian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dwie arfy</a:t>
            </a:r>
            <a:r>
              <a:rPr sz="2000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Eola</a:t>
            </a:r>
            <a:r>
              <a:rPr sz="20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951" y="2788102"/>
            <a:ext cx="106553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33CC"/>
                </a:solidFill>
                <a:latin typeface="Arial"/>
                <a:cs typeface="Arial"/>
              </a:rPr>
              <a:t>EGZEGEZA </a:t>
            </a:r>
            <a:r>
              <a:rPr sz="3200" dirty="0">
                <a:solidFill>
                  <a:srgbClr val="333333"/>
                </a:solidFill>
              </a:rPr>
              <a:t>– </a:t>
            </a:r>
            <a:r>
              <a:rPr sz="3200" spc="-5" dirty="0">
                <a:solidFill>
                  <a:srgbClr val="333333"/>
                </a:solidFill>
              </a:rPr>
              <a:t>próba odpowiedzi na </a:t>
            </a:r>
            <a:r>
              <a:rPr sz="3200" spc="-10" dirty="0">
                <a:solidFill>
                  <a:srgbClr val="333333"/>
                </a:solidFill>
              </a:rPr>
              <a:t>pytanie,  </a:t>
            </a:r>
            <a:r>
              <a:rPr sz="3200" spc="-5" dirty="0">
                <a:solidFill>
                  <a:srgbClr val="333333"/>
                </a:solidFill>
              </a:rPr>
              <a:t>gdzie </a:t>
            </a:r>
            <a:r>
              <a:rPr sz="3200" dirty="0">
                <a:solidFill>
                  <a:srgbClr val="333333"/>
                </a:solidFill>
              </a:rPr>
              <a:t>kryje się </a:t>
            </a:r>
            <a:r>
              <a:rPr sz="3200" spc="-5" dirty="0">
                <a:solidFill>
                  <a:srgbClr val="333333"/>
                </a:solidFill>
              </a:rPr>
              <a:t>prawdziwy </a:t>
            </a:r>
            <a:r>
              <a:rPr sz="3200" dirty="0">
                <a:solidFill>
                  <a:srgbClr val="333333"/>
                </a:solidFill>
              </a:rPr>
              <a:t>sens tekstu, czy  jest </a:t>
            </a:r>
            <a:r>
              <a:rPr sz="3200" spc="-10" dirty="0">
                <a:solidFill>
                  <a:srgbClr val="333333"/>
                </a:solidFill>
              </a:rPr>
              <a:t>on </a:t>
            </a:r>
            <a:r>
              <a:rPr sz="3200" spc="-5" dirty="0">
                <a:solidFill>
                  <a:srgbClr val="000000"/>
                </a:solidFill>
              </a:rPr>
              <a:t>literalny </a:t>
            </a:r>
            <a:r>
              <a:rPr sz="3200" dirty="0">
                <a:solidFill>
                  <a:srgbClr val="000000"/>
                </a:solidFill>
              </a:rPr>
              <a:t>(dosłowny) czy </a:t>
            </a:r>
            <a:r>
              <a:rPr sz="3200" spc="-5" dirty="0">
                <a:solidFill>
                  <a:srgbClr val="000000"/>
                </a:solidFill>
              </a:rPr>
              <a:t>figuralny  </a:t>
            </a:r>
            <a:r>
              <a:rPr sz="3200" dirty="0">
                <a:solidFill>
                  <a:srgbClr val="000000"/>
                </a:solidFill>
              </a:rPr>
              <a:t>(odsyła </a:t>
            </a:r>
            <a:r>
              <a:rPr sz="3200" spc="-5" dirty="0">
                <a:solidFill>
                  <a:srgbClr val="000000"/>
                </a:solidFill>
              </a:rPr>
              <a:t>do </a:t>
            </a:r>
            <a:r>
              <a:rPr sz="3200" spc="-10" dirty="0">
                <a:solidFill>
                  <a:srgbClr val="000000"/>
                </a:solidFill>
              </a:rPr>
              <a:t>innego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znaczenia).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6003" y="2501623"/>
            <a:ext cx="10838179" cy="17998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5260"/>
              </a:lnSpc>
            </a:pPr>
            <a:r>
              <a:rPr sz="4400" b="1" dirty="0" err="1" smtClean="0">
                <a:solidFill>
                  <a:srgbClr val="0033CC"/>
                </a:solidFill>
                <a:latin typeface="Arial"/>
                <a:cs typeface="Arial"/>
              </a:rPr>
              <a:t>Od</a:t>
            </a:r>
            <a:r>
              <a:rPr sz="4400" b="1" dirty="0" smtClean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33CC"/>
                </a:solidFill>
                <a:latin typeface="Arial"/>
                <a:cs typeface="Arial"/>
              </a:rPr>
              <a:t>eksplikacji do</a:t>
            </a:r>
            <a:r>
              <a:rPr sz="4400" b="1" spc="-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33CC"/>
                </a:solidFill>
                <a:latin typeface="Arial"/>
                <a:cs typeface="Arial"/>
              </a:rPr>
              <a:t>interpretacji</a:t>
            </a:r>
            <a:endParaRPr sz="44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20"/>
              </a:spcBef>
            </a:pPr>
            <a:r>
              <a:rPr sz="3600" spc="-5" dirty="0">
                <a:solidFill>
                  <a:srgbClr val="0033CC"/>
                </a:solidFill>
                <a:latin typeface="Arial"/>
                <a:cs typeface="Arial"/>
              </a:rPr>
              <a:t>Różne poziomy pracy 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z tekstem</a:t>
            </a:r>
            <a:r>
              <a:rPr sz="3600" spc="-10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zgodne  z zapisami podstawy</a:t>
            </a:r>
            <a:r>
              <a:rPr sz="3600" spc="-6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33CC"/>
                </a:solidFill>
                <a:latin typeface="Arial"/>
                <a:cs typeface="Arial"/>
              </a:rPr>
              <a:t>programowej.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1811" y="1378735"/>
            <a:ext cx="812306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33CC"/>
                </a:solidFill>
                <a:latin typeface="Arial"/>
                <a:cs typeface="Arial"/>
              </a:rPr>
              <a:t>Fragment XII </a:t>
            </a:r>
            <a:r>
              <a:rPr sz="3600" b="1" spc="-5" dirty="0">
                <a:solidFill>
                  <a:srgbClr val="0033CC"/>
                </a:solidFill>
                <a:latin typeface="Arial"/>
                <a:cs typeface="Arial"/>
              </a:rPr>
              <a:t>Księgi </a:t>
            </a:r>
            <a:r>
              <a:rPr sz="3600" b="1" i="1" spc="-5" dirty="0">
                <a:solidFill>
                  <a:srgbClr val="0033CC"/>
                </a:solidFill>
                <a:latin typeface="Arial"/>
                <a:cs typeface="Arial"/>
              </a:rPr>
              <a:t>Pana</a:t>
            </a:r>
            <a:r>
              <a:rPr sz="3600" b="1" i="1" spc="-7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3600" b="1" i="1" dirty="0">
                <a:solidFill>
                  <a:srgbClr val="0033CC"/>
                </a:solidFill>
                <a:latin typeface="Arial"/>
                <a:cs typeface="Arial"/>
              </a:rPr>
              <a:t>Tadeusza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1414" y="2557607"/>
            <a:ext cx="6632787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Słońce </a:t>
            </a:r>
            <a:r>
              <a:rPr sz="1800" spc="-5" dirty="0">
                <a:latin typeface="Arial"/>
                <a:cs typeface="Arial"/>
              </a:rPr>
              <a:t>już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gasło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spc="-10" dirty="0">
                <a:solidFill>
                  <a:srgbClr val="0033CC"/>
                </a:solidFill>
                <a:latin typeface="Arial"/>
                <a:cs typeface="Arial"/>
              </a:rPr>
              <a:t>wieczór </a:t>
            </a:r>
            <a:r>
              <a:rPr sz="1800" spc="-15" dirty="0">
                <a:latin typeface="Arial"/>
                <a:cs typeface="Arial"/>
              </a:rPr>
              <a:t>był </a:t>
            </a:r>
            <a:r>
              <a:rPr sz="1800" spc="-5" dirty="0">
                <a:solidFill>
                  <a:srgbClr val="0033CC"/>
                </a:solidFill>
                <a:latin typeface="Arial"/>
                <a:cs typeface="Arial"/>
              </a:rPr>
              <a:t>ciepły </a:t>
            </a:r>
            <a:r>
              <a:rPr sz="1800" dirty="0">
                <a:solidFill>
                  <a:srgbClr val="0033CC"/>
                </a:solidFill>
                <a:latin typeface="Arial"/>
                <a:cs typeface="Arial"/>
              </a:rPr>
              <a:t>i</a:t>
            </a:r>
            <a:r>
              <a:rPr sz="1800" spc="1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CC"/>
                </a:solidFill>
                <a:latin typeface="Arial"/>
                <a:cs typeface="Arial"/>
              </a:rPr>
              <a:t>cichy</a:t>
            </a:r>
            <a:r>
              <a:rPr sz="1800" spc="-5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Okrąg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niebios </a:t>
            </a:r>
            <a:r>
              <a:rPr sz="1800" spc="-5" dirty="0">
                <a:latin typeface="Arial"/>
                <a:cs typeface="Arial"/>
              </a:rPr>
              <a:t>gdzieniegdzie </a:t>
            </a:r>
            <a:r>
              <a:rPr sz="1800" spc="-5" dirty="0">
                <a:solidFill>
                  <a:srgbClr val="0033CC"/>
                </a:solidFill>
                <a:latin typeface="Arial"/>
                <a:cs typeface="Arial"/>
              </a:rPr>
              <a:t>chmurkami </a:t>
            </a:r>
            <a:r>
              <a:rPr sz="1800" spc="-10" dirty="0">
                <a:solidFill>
                  <a:srgbClr val="0033CC"/>
                </a:solidFill>
                <a:latin typeface="Arial"/>
                <a:cs typeface="Arial"/>
              </a:rPr>
              <a:t>zasłany</a:t>
            </a:r>
            <a:r>
              <a:rPr sz="1800" spc="-10" dirty="0">
                <a:latin typeface="Arial"/>
                <a:cs typeface="Arial"/>
              </a:rPr>
              <a:t>,  </a:t>
            </a:r>
            <a:r>
              <a:rPr sz="1800" dirty="0">
                <a:latin typeface="Arial"/>
                <a:cs typeface="Arial"/>
              </a:rPr>
              <a:t>U </a:t>
            </a:r>
            <a:r>
              <a:rPr sz="1800" spc="-5" dirty="0">
                <a:latin typeface="Arial"/>
                <a:cs typeface="Arial"/>
              </a:rPr>
              <a:t>góry </a:t>
            </a:r>
            <a:r>
              <a:rPr sz="1800" spc="-10" dirty="0">
                <a:solidFill>
                  <a:srgbClr val="0033CC"/>
                </a:solidFill>
                <a:latin typeface="Arial"/>
                <a:cs typeface="Arial"/>
              </a:rPr>
              <a:t>błękitnawy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na zachód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3CC"/>
                </a:solidFill>
                <a:latin typeface="Arial"/>
                <a:cs typeface="Arial"/>
              </a:rPr>
              <a:t>różany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Chmurki </a:t>
            </a:r>
            <a:r>
              <a:rPr sz="1800" spc="-10" dirty="0">
                <a:latin typeface="Arial"/>
                <a:cs typeface="Arial"/>
              </a:rPr>
              <a:t>wróżą pogodę, </a:t>
            </a:r>
            <a:r>
              <a:rPr sz="1800" spc="-5" dirty="0">
                <a:solidFill>
                  <a:srgbClr val="0033CC"/>
                </a:solidFill>
                <a:latin typeface="Arial"/>
                <a:cs typeface="Arial"/>
              </a:rPr>
              <a:t>lekkie </a:t>
            </a:r>
            <a:r>
              <a:rPr sz="1800" dirty="0">
                <a:solidFill>
                  <a:srgbClr val="0033CC"/>
                </a:solidFill>
                <a:latin typeface="Arial"/>
                <a:cs typeface="Arial"/>
              </a:rPr>
              <a:t>i</a:t>
            </a:r>
            <a:r>
              <a:rPr sz="1800" spc="8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3CC"/>
                </a:solidFill>
                <a:latin typeface="Arial"/>
                <a:cs typeface="Arial"/>
              </a:rPr>
              <a:t>świecące</a:t>
            </a:r>
            <a:r>
              <a:rPr sz="1800" spc="-10" dirty="0"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Tam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jako trzody </a:t>
            </a:r>
            <a:r>
              <a:rPr sz="1800" spc="-15" dirty="0">
                <a:latin typeface="Arial"/>
                <a:cs typeface="Arial"/>
              </a:rPr>
              <a:t>owiec </a:t>
            </a:r>
            <a:r>
              <a:rPr sz="1800" spc="-5" dirty="0">
                <a:latin typeface="Arial"/>
                <a:cs typeface="Arial"/>
              </a:rPr>
              <a:t>na </a:t>
            </a:r>
            <a:r>
              <a:rPr sz="1800" spc="-10" dirty="0">
                <a:latin typeface="Arial"/>
                <a:cs typeface="Arial"/>
              </a:rPr>
              <a:t>murawie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śpiące,</a:t>
            </a:r>
            <a:endParaRPr sz="1800" dirty="0">
              <a:latin typeface="Arial"/>
              <a:cs typeface="Arial"/>
            </a:endParaRPr>
          </a:p>
          <a:p>
            <a:pPr marL="12700" marR="254635" indent="-635">
              <a:lnSpc>
                <a:spcPct val="100000"/>
              </a:lnSpc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Ówdzie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nieco drobniejsze, jak stada </a:t>
            </a:r>
            <a:r>
              <a:rPr sz="1800" spc="-10" dirty="0">
                <a:latin typeface="Arial"/>
                <a:cs typeface="Arial"/>
              </a:rPr>
              <a:t>cyranek.  </a:t>
            </a:r>
            <a:r>
              <a:rPr sz="1800" spc="-5" dirty="0">
                <a:latin typeface="Arial"/>
                <a:cs typeface="Arial"/>
              </a:rPr>
              <a:t>Na zachód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obłok </a:t>
            </a:r>
            <a:r>
              <a:rPr sz="1800" spc="-5" dirty="0">
                <a:latin typeface="Arial"/>
                <a:cs typeface="Arial"/>
              </a:rPr>
              <a:t>na </a:t>
            </a:r>
            <a:r>
              <a:rPr sz="1800" dirty="0">
                <a:latin typeface="Arial"/>
                <a:cs typeface="Arial"/>
              </a:rPr>
              <a:t>kształt </a:t>
            </a:r>
            <a:r>
              <a:rPr sz="1800" spc="-10" dirty="0">
                <a:latin typeface="Arial"/>
                <a:cs typeface="Arial"/>
              </a:rPr>
              <a:t>rąbkowych </a:t>
            </a:r>
            <a:r>
              <a:rPr sz="1800" spc="-5" dirty="0">
                <a:latin typeface="Arial"/>
                <a:cs typeface="Arial"/>
              </a:rPr>
              <a:t>firanek,  </a:t>
            </a:r>
            <a:r>
              <a:rPr sz="1800" spc="-5" dirty="0">
                <a:solidFill>
                  <a:srgbClr val="0033CC"/>
                </a:solidFill>
                <a:latin typeface="Arial"/>
                <a:cs typeface="Arial"/>
              </a:rPr>
              <a:t>Przejrzysty, </a:t>
            </a:r>
            <a:r>
              <a:rPr sz="1800" spc="-10" dirty="0">
                <a:solidFill>
                  <a:srgbClr val="0033CC"/>
                </a:solidFill>
                <a:latin typeface="Arial"/>
                <a:cs typeface="Arial"/>
              </a:rPr>
              <a:t>sfałdowany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po </a:t>
            </a:r>
            <a:r>
              <a:rPr sz="1800" spc="-10" dirty="0">
                <a:latin typeface="Arial"/>
                <a:cs typeface="Arial"/>
              </a:rPr>
              <a:t>wierzchu </a:t>
            </a:r>
            <a:r>
              <a:rPr sz="1800" spc="-15" dirty="0">
                <a:solidFill>
                  <a:srgbClr val="0033CC"/>
                </a:solidFill>
                <a:latin typeface="Arial"/>
                <a:cs typeface="Arial"/>
              </a:rPr>
              <a:t>perłowy</a:t>
            </a:r>
            <a:r>
              <a:rPr sz="1800" spc="-15" dirty="0">
                <a:latin typeface="Arial"/>
                <a:cs typeface="Arial"/>
              </a:rPr>
              <a:t>,  </a:t>
            </a:r>
            <a:r>
              <a:rPr sz="1800" spc="-5" dirty="0">
                <a:latin typeface="Arial"/>
                <a:cs typeface="Arial"/>
              </a:rPr>
              <a:t>Po brzegach </a:t>
            </a:r>
            <a:r>
              <a:rPr sz="1800" spc="-10" dirty="0">
                <a:solidFill>
                  <a:srgbClr val="0033CC"/>
                </a:solidFill>
                <a:latin typeface="Arial"/>
                <a:cs typeface="Arial"/>
              </a:rPr>
              <a:t>pozłacany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w </a:t>
            </a:r>
            <a:r>
              <a:rPr sz="1800" spc="-10" dirty="0">
                <a:latin typeface="Arial"/>
                <a:cs typeface="Arial"/>
              </a:rPr>
              <a:t>głębi </a:t>
            </a:r>
            <a:r>
              <a:rPr sz="1800" spc="-10" dirty="0">
                <a:solidFill>
                  <a:srgbClr val="0033CC"/>
                </a:solidFill>
                <a:latin typeface="Arial"/>
                <a:cs typeface="Arial"/>
              </a:rPr>
              <a:t>purpurowy</a:t>
            </a:r>
            <a:r>
              <a:rPr sz="1800" spc="-10" dirty="0">
                <a:latin typeface="Arial"/>
                <a:cs typeface="Arial"/>
              </a:rPr>
              <a:t>,  </a:t>
            </a:r>
            <a:r>
              <a:rPr sz="1800" spc="-5" dirty="0">
                <a:latin typeface="Arial"/>
                <a:cs typeface="Arial"/>
              </a:rPr>
              <a:t>Jeszcze blaskiem zachodu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tlił się i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rozżarzał</a:t>
            </a:r>
            <a:r>
              <a:rPr sz="1800" spc="-5" dirty="0">
                <a:latin typeface="Arial"/>
                <a:cs typeface="Arial"/>
              </a:rPr>
              <a:t>,  </a:t>
            </a:r>
            <a:r>
              <a:rPr sz="1800" dirty="0">
                <a:latin typeface="Arial"/>
                <a:cs typeface="Arial"/>
              </a:rPr>
              <a:t>Aż </a:t>
            </a:r>
            <a:r>
              <a:rPr sz="1800" spc="-15" dirty="0">
                <a:latin typeface="Arial"/>
                <a:cs typeface="Arial"/>
              </a:rPr>
              <a:t>powoli </a:t>
            </a:r>
            <a:r>
              <a:rPr sz="1800" spc="-5" dirty="0">
                <a:solidFill>
                  <a:srgbClr val="0033CC"/>
                </a:solidFill>
                <a:latin typeface="Arial"/>
                <a:cs typeface="Arial"/>
              </a:rPr>
              <a:t>pożółkniał, zbladnął </a:t>
            </a:r>
            <a:r>
              <a:rPr sz="1800" dirty="0">
                <a:solidFill>
                  <a:srgbClr val="0033CC"/>
                </a:solidFill>
                <a:latin typeface="Arial"/>
                <a:cs typeface="Arial"/>
              </a:rPr>
              <a:t>i</a:t>
            </a:r>
            <a:r>
              <a:rPr sz="1800" spc="8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CC"/>
                </a:solidFill>
                <a:latin typeface="Arial"/>
                <a:cs typeface="Arial"/>
              </a:rPr>
              <a:t>poszarzał</a:t>
            </a:r>
            <a:r>
              <a:rPr sz="1800" spc="-5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Słońce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spuściło </a:t>
            </a:r>
            <a:r>
              <a:rPr sz="1800" spc="-15" dirty="0">
                <a:solidFill>
                  <a:srgbClr val="00AF50"/>
                </a:solidFill>
                <a:latin typeface="Arial"/>
                <a:cs typeface="Arial"/>
              </a:rPr>
              <a:t>głowę</a:t>
            </a:r>
            <a:r>
              <a:rPr sz="1800" spc="-15" dirty="0">
                <a:latin typeface="Arial"/>
                <a:cs typeface="Arial"/>
              </a:rPr>
              <a:t>,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obłok</a:t>
            </a:r>
            <a:r>
              <a:rPr sz="1800" spc="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zasunęło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raz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ciepłym powiewem westchnąwszy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Arial"/>
                <a:cs typeface="Arial"/>
              </a:rPr>
              <a:t>usnęło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5782" y="1196919"/>
            <a:ext cx="8281227" cy="72455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70"/>
              </a:spcBef>
            </a:pPr>
            <a:r>
              <a:rPr sz="4400" dirty="0">
                <a:solidFill>
                  <a:srgbClr val="0033CC"/>
                </a:solidFill>
              </a:rPr>
              <a:t>Polecenia do</a:t>
            </a:r>
            <a:r>
              <a:rPr sz="4400" spc="-10" dirty="0">
                <a:solidFill>
                  <a:srgbClr val="0033CC"/>
                </a:solidFill>
              </a:rPr>
              <a:t> </a:t>
            </a:r>
            <a:r>
              <a:rPr sz="4400" dirty="0">
                <a:solidFill>
                  <a:srgbClr val="0033CC"/>
                </a:solidFill>
              </a:rPr>
              <a:t>tekstu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45861" y="2064604"/>
            <a:ext cx="9734973" cy="407098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700" b="1" spc="-5" dirty="0">
                <a:latin typeface="Arial"/>
                <a:cs typeface="Arial"/>
              </a:rPr>
              <a:t>Czytam, rozumiem,</a:t>
            </a:r>
            <a:r>
              <a:rPr sz="2700" b="1" spc="1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interpretuję.</a:t>
            </a:r>
            <a:endParaRPr sz="2700" dirty="0">
              <a:latin typeface="Arial"/>
              <a:cs typeface="Arial"/>
            </a:endParaRPr>
          </a:p>
          <a:p>
            <a:pPr marL="12700" marR="114300">
              <a:lnSpc>
                <a:spcPts val="2920"/>
              </a:lnSpc>
              <a:spcBef>
                <a:spcPts val="685"/>
              </a:spcBef>
              <a:buAutoNum type="arabicPeriod"/>
              <a:tabLst>
                <a:tab pos="394335" algn="l"/>
              </a:tabLst>
            </a:pPr>
            <a:r>
              <a:rPr sz="2700" spc="-5" dirty="0">
                <a:latin typeface="Arial"/>
                <a:cs typeface="Arial"/>
              </a:rPr>
              <a:t>Sprawdź definicję opisu </a:t>
            </a:r>
            <a:r>
              <a:rPr sz="2700" dirty="0">
                <a:latin typeface="Arial"/>
                <a:cs typeface="Arial"/>
              </a:rPr>
              <a:t>w </a:t>
            </a:r>
            <a:r>
              <a:rPr sz="2700" i="1" dirty="0">
                <a:latin typeface="Arial"/>
                <a:cs typeface="Arial"/>
              </a:rPr>
              <a:t>słowniku </a:t>
            </a:r>
            <a:r>
              <a:rPr sz="2700" i="1" spc="-5" dirty="0">
                <a:latin typeface="Arial"/>
                <a:cs typeface="Arial"/>
              </a:rPr>
              <a:t>języka  </a:t>
            </a:r>
            <a:r>
              <a:rPr sz="2700" i="1" dirty="0">
                <a:latin typeface="Arial"/>
                <a:cs typeface="Arial"/>
              </a:rPr>
              <a:t>polskiego </a:t>
            </a:r>
            <a:r>
              <a:rPr sz="2700" spc="-5" dirty="0">
                <a:latin typeface="Arial"/>
                <a:cs typeface="Arial"/>
              </a:rPr>
              <a:t>oraz w </a:t>
            </a:r>
            <a:r>
              <a:rPr sz="2700" i="1" dirty="0">
                <a:latin typeface="Arial"/>
                <a:cs typeface="Arial"/>
              </a:rPr>
              <a:t>słowniku terminów</a:t>
            </a:r>
            <a:r>
              <a:rPr sz="2700" i="1" spc="-65" dirty="0">
                <a:latin typeface="Arial"/>
                <a:cs typeface="Arial"/>
              </a:rPr>
              <a:t> </a:t>
            </a:r>
            <a:r>
              <a:rPr sz="2700" i="1" spc="-5" dirty="0">
                <a:latin typeface="Arial"/>
                <a:cs typeface="Arial"/>
              </a:rPr>
              <a:t>literackich.</a:t>
            </a:r>
            <a:endParaRPr sz="2700" dirty="0">
              <a:latin typeface="Arial"/>
              <a:cs typeface="Arial"/>
            </a:endParaRPr>
          </a:p>
          <a:p>
            <a:pPr marL="12700" marR="708025">
              <a:lnSpc>
                <a:spcPts val="2920"/>
              </a:lnSpc>
              <a:spcBef>
                <a:spcPts val="645"/>
              </a:spcBef>
              <a:buAutoNum type="arabicPeriod"/>
              <a:tabLst>
                <a:tab pos="394335" algn="l"/>
              </a:tabLst>
            </a:pPr>
            <a:r>
              <a:rPr sz="2700" dirty="0">
                <a:latin typeface="Arial"/>
                <a:cs typeface="Arial"/>
              </a:rPr>
              <a:t>Określ temat </a:t>
            </a:r>
            <a:r>
              <a:rPr sz="2700" spc="-5" dirty="0">
                <a:latin typeface="Arial"/>
                <a:cs typeface="Arial"/>
              </a:rPr>
              <a:t>fragmentu </a:t>
            </a:r>
            <a:r>
              <a:rPr sz="2700" i="1" spc="-5" dirty="0">
                <a:latin typeface="Arial"/>
                <a:cs typeface="Arial"/>
              </a:rPr>
              <a:t>księgi </a:t>
            </a:r>
            <a:r>
              <a:rPr sz="2700" i="1" dirty="0">
                <a:latin typeface="Arial"/>
                <a:cs typeface="Arial"/>
              </a:rPr>
              <a:t>XII </a:t>
            </a:r>
            <a:r>
              <a:rPr sz="2700" dirty="0">
                <a:latin typeface="Arial"/>
                <a:cs typeface="Arial"/>
              </a:rPr>
              <a:t>oraz  </a:t>
            </a:r>
            <a:r>
              <a:rPr sz="2700" spc="-5" dirty="0">
                <a:latin typeface="Arial"/>
                <a:cs typeface="Arial"/>
              </a:rPr>
              <a:t>wrażenia, jakie </a:t>
            </a:r>
            <a:r>
              <a:rPr sz="2700" dirty="0">
                <a:latin typeface="Arial"/>
                <a:cs typeface="Arial"/>
              </a:rPr>
              <a:t>towarzyszyły twojej </a:t>
            </a:r>
            <a:r>
              <a:rPr sz="2700" spc="-5" dirty="0">
                <a:latin typeface="Arial"/>
                <a:cs typeface="Arial"/>
              </a:rPr>
              <a:t>lekturze  </a:t>
            </a:r>
            <a:r>
              <a:rPr sz="2700" dirty="0">
                <a:latin typeface="Arial"/>
                <a:cs typeface="Arial"/>
              </a:rPr>
              <a:t>tekstu.</a:t>
            </a:r>
          </a:p>
          <a:p>
            <a:pPr marL="12700" marR="5080">
              <a:lnSpc>
                <a:spcPct val="90000"/>
              </a:lnSpc>
              <a:spcBef>
                <a:spcPts val="595"/>
              </a:spcBef>
              <a:buAutoNum type="arabicPeriod"/>
              <a:tabLst>
                <a:tab pos="394335" algn="l"/>
              </a:tabLst>
            </a:pPr>
            <a:r>
              <a:rPr sz="2700" spc="-5" dirty="0">
                <a:latin typeface="Arial"/>
                <a:cs typeface="Arial"/>
              </a:rPr>
              <a:t>Wypisz </a:t>
            </a:r>
            <a:r>
              <a:rPr sz="2700" dirty="0">
                <a:latin typeface="Arial"/>
                <a:cs typeface="Arial"/>
              </a:rPr>
              <a:t>z tekstu </a:t>
            </a:r>
            <a:r>
              <a:rPr sz="2700" spc="-5" dirty="0">
                <a:latin typeface="Arial"/>
                <a:cs typeface="Arial"/>
              </a:rPr>
              <a:t>rzeczowniki </a:t>
            </a:r>
            <a:r>
              <a:rPr sz="2700" dirty="0">
                <a:latin typeface="Arial"/>
                <a:cs typeface="Arial"/>
              </a:rPr>
              <a:t>i </a:t>
            </a:r>
            <a:r>
              <a:rPr sz="2700" spc="-5" dirty="0">
                <a:latin typeface="Arial"/>
                <a:cs typeface="Arial"/>
              </a:rPr>
              <a:t>uporządkuj je </a:t>
            </a:r>
            <a:r>
              <a:rPr sz="2700" dirty="0">
                <a:latin typeface="Arial"/>
                <a:cs typeface="Arial"/>
              </a:rPr>
              <a:t>w  taki </a:t>
            </a:r>
            <a:r>
              <a:rPr sz="2700" spc="-5" dirty="0">
                <a:latin typeface="Arial"/>
                <a:cs typeface="Arial"/>
              </a:rPr>
              <a:t>sposób, aby uzyskać informację </a:t>
            </a:r>
            <a:r>
              <a:rPr sz="2700" dirty="0">
                <a:latin typeface="Arial"/>
                <a:cs typeface="Arial"/>
              </a:rPr>
              <a:t>o  </a:t>
            </a:r>
            <a:r>
              <a:rPr sz="2700" spc="-5" dirty="0">
                <a:latin typeface="Arial"/>
                <a:cs typeface="Arial"/>
              </a:rPr>
              <a:t>elementach </a:t>
            </a:r>
            <a:r>
              <a:rPr sz="2700" dirty="0">
                <a:latin typeface="Arial"/>
                <a:cs typeface="Arial"/>
              </a:rPr>
              <a:t>świata, które </a:t>
            </a:r>
            <a:r>
              <a:rPr sz="2700" spc="-5" dirty="0">
                <a:latin typeface="Arial"/>
                <a:cs typeface="Arial"/>
              </a:rPr>
              <a:t>opisuje Mickiewicz. </a:t>
            </a:r>
            <a:r>
              <a:rPr sz="2700" dirty="0">
                <a:latin typeface="Arial"/>
                <a:cs typeface="Arial"/>
              </a:rPr>
              <a:t>W  tym celu </a:t>
            </a:r>
            <a:r>
              <a:rPr sz="2700" spc="-5" dirty="0">
                <a:latin typeface="Arial"/>
                <a:cs typeface="Arial"/>
              </a:rPr>
              <a:t>podziel </a:t>
            </a:r>
            <a:r>
              <a:rPr sz="2700" dirty="0">
                <a:latin typeface="Arial"/>
                <a:cs typeface="Arial"/>
              </a:rPr>
              <a:t>wypisane rzeczowniki na te,  </a:t>
            </a:r>
            <a:r>
              <a:rPr sz="2700" spc="-5" dirty="0">
                <a:latin typeface="Arial"/>
                <a:cs typeface="Arial"/>
              </a:rPr>
              <a:t>które odnoszą </a:t>
            </a:r>
            <a:r>
              <a:rPr sz="2700" dirty="0">
                <a:latin typeface="Arial"/>
                <a:cs typeface="Arial"/>
              </a:rPr>
              <a:t>się </a:t>
            </a:r>
            <a:r>
              <a:rPr sz="2700" spc="-5" dirty="0">
                <a:latin typeface="Arial"/>
                <a:cs typeface="Arial"/>
              </a:rPr>
              <a:t>do </a:t>
            </a:r>
            <a:r>
              <a:rPr sz="2700" dirty="0">
                <a:latin typeface="Arial"/>
                <a:cs typeface="Arial"/>
              </a:rPr>
              <a:t>realnego świata i te, </a:t>
            </a:r>
            <a:r>
              <a:rPr sz="2700" spc="-5" dirty="0">
                <a:latin typeface="Arial"/>
                <a:cs typeface="Arial"/>
              </a:rPr>
              <a:t>które  </a:t>
            </a:r>
            <a:r>
              <a:rPr sz="2700" dirty="0">
                <a:latin typeface="Arial"/>
                <a:cs typeface="Arial"/>
              </a:rPr>
              <a:t>służą </a:t>
            </a:r>
            <a:r>
              <a:rPr sz="2700" spc="-5" dirty="0">
                <a:latin typeface="Arial"/>
                <a:cs typeface="Arial"/>
              </a:rPr>
              <a:t>do zbudowania poetyckiego</a:t>
            </a:r>
            <a:r>
              <a:rPr sz="2700" spc="-7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obrazu.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7709" y="449580"/>
            <a:ext cx="6508727" cy="576580"/>
          </a:xfrm>
          <a:custGeom>
            <a:avLst/>
            <a:gdLst/>
            <a:ahLst/>
            <a:cxnLst/>
            <a:rect l="l" t="t" r="r" b="b"/>
            <a:pathLst>
              <a:path w="7773670" h="576580">
                <a:moveTo>
                  <a:pt x="0" y="576059"/>
                </a:moveTo>
                <a:lnTo>
                  <a:pt x="7773289" y="576059"/>
                </a:lnTo>
                <a:lnTo>
                  <a:pt x="7773289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5540" y="902220"/>
            <a:ext cx="65481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33CC"/>
                </a:solidFill>
              </a:rPr>
              <a:t>Polecenia do</a:t>
            </a:r>
            <a:r>
              <a:rPr sz="4400" spc="-50" dirty="0">
                <a:solidFill>
                  <a:srgbClr val="0033CC"/>
                </a:solidFill>
              </a:rPr>
              <a:t> </a:t>
            </a:r>
            <a:r>
              <a:rPr sz="4400" dirty="0">
                <a:solidFill>
                  <a:srgbClr val="0033CC"/>
                </a:solidFill>
              </a:rPr>
              <a:t>tekstu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945861" y="1776097"/>
            <a:ext cx="11010053" cy="452264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b="1" spc="-10" dirty="0">
                <a:latin typeface="Arial"/>
                <a:cs typeface="Arial"/>
              </a:rPr>
              <a:t>Czytam, rozumiem,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interpretuję.</a:t>
            </a:r>
            <a:endParaRPr sz="2800" dirty="0">
              <a:latin typeface="Arial"/>
              <a:cs typeface="Arial"/>
            </a:endParaRPr>
          </a:p>
          <a:p>
            <a:pPr marL="12700" marR="10160">
              <a:lnSpc>
                <a:spcPct val="90000"/>
              </a:lnSpc>
              <a:spcBef>
                <a:spcPts val="670"/>
              </a:spcBef>
              <a:buAutoNum type="arabicPeriod" startAt="4"/>
              <a:tabLst>
                <a:tab pos="407670" algn="l"/>
              </a:tabLst>
            </a:pPr>
            <a:r>
              <a:rPr sz="2800" spc="-5" dirty="0">
                <a:latin typeface="Arial"/>
                <a:cs typeface="Arial"/>
              </a:rPr>
              <a:t>Wypisz z tekstu przymiotniki, które łączą </a:t>
            </a:r>
            <a:r>
              <a:rPr sz="2800" dirty="0">
                <a:latin typeface="Arial"/>
                <a:cs typeface="Arial"/>
              </a:rPr>
              <a:t>się </a:t>
            </a:r>
            <a:r>
              <a:rPr sz="2800" spc="-5" dirty="0">
                <a:latin typeface="Arial"/>
                <a:cs typeface="Arial"/>
              </a:rPr>
              <a:t>z  rzeczownikami i je określają. Wyjaśnij, jaki to środek  stylistyczny i jaką funkcję w opisie świata pełnią </a:t>
            </a:r>
            <a:r>
              <a:rPr sz="2800" dirty="0">
                <a:latin typeface="Arial"/>
                <a:cs typeface="Arial"/>
              </a:rPr>
              <a:t>te  </a:t>
            </a:r>
            <a:r>
              <a:rPr sz="2800" spc="-5" dirty="0">
                <a:latin typeface="Arial"/>
                <a:cs typeface="Arial"/>
              </a:rPr>
              <a:t>połączenia wyrazowe.</a:t>
            </a:r>
            <a:endParaRPr sz="2800" dirty="0">
              <a:latin typeface="Arial"/>
              <a:cs typeface="Arial"/>
            </a:endParaRPr>
          </a:p>
          <a:p>
            <a:pPr marL="407670" indent="-395605">
              <a:lnSpc>
                <a:spcPts val="3190"/>
              </a:lnSpc>
              <a:spcBef>
                <a:spcPts val="340"/>
              </a:spcBef>
              <a:buAutoNum type="arabicPeriod" startAt="4"/>
              <a:tabLst>
                <a:tab pos="408305" algn="l"/>
              </a:tabLst>
            </a:pPr>
            <a:r>
              <a:rPr sz="2800" spc="-5" dirty="0">
                <a:latin typeface="Arial"/>
                <a:cs typeface="Arial"/>
              </a:rPr>
              <a:t>Narysuj w </a:t>
            </a:r>
            <a:r>
              <a:rPr sz="2800" dirty="0">
                <a:latin typeface="Arial"/>
                <a:cs typeface="Arial"/>
              </a:rPr>
              <a:t>zeszycie </a:t>
            </a:r>
            <a:r>
              <a:rPr sz="2800" spc="-5" dirty="0">
                <a:latin typeface="Arial"/>
                <a:cs typeface="Arial"/>
              </a:rPr>
              <a:t>tabelę i wpisz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niej</a:t>
            </a:r>
          </a:p>
          <a:p>
            <a:pPr marL="12700" marR="113030">
              <a:lnSpc>
                <a:spcPts val="3020"/>
              </a:lnSpc>
              <a:spcBef>
                <a:spcPts val="215"/>
              </a:spcBef>
            </a:pPr>
            <a:r>
              <a:rPr sz="2800" spc="-5" dirty="0">
                <a:latin typeface="Arial"/>
                <a:cs typeface="Arial"/>
              </a:rPr>
              <a:t>wszystkie wyrazy będące różnymi częściami mowy,  których znaczenie łączy się </a:t>
            </a:r>
            <a:r>
              <a:rPr sz="2800" dirty="0">
                <a:latin typeface="Arial"/>
                <a:cs typeface="Arial"/>
              </a:rPr>
              <a:t>ze </a:t>
            </a:r>
            <a:r>
              <a:rPr sz="2800" spc="-5" dirty="0">
                <a:latin typeface="Arial"/>
                <a:cs typeface="Arial"/>
              </a:rPr>
              <a:t>światłem i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ogniem.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ts val="3020"/>
              </a:lnSpc>
              <a:spcBef>
                <a:spcPts val="10"/>
              </a:spcBef>
            </a:pPr>
            <a:r>
              <a:rPr sz="2800" spc="-5" dirty="0">
                <a:latin typeface="Arial"/>
                <a:cs typeface="Arial"/>
              </a:rPr>
              <a:t>Wyjaśnij, </a:t>
            </a:r>
            <a:r>
              <a:rPr sz="2800" dirty="0">
                <a:latin typeface="Arial"/>
                <a:cs typeface="Arial"/>
              </a:rPr>
              <a:t>czemu służy </a:t>
            </a:r>
            <a:r>
              <a:rPr sz="2800" spc="-5" dirty="0">
                <a:latin typeface="Arial"/>
                <a:cs typeface="Arial"/>
              </a:rPr>
              <a:t>nagromadzenie w tekście  </a:t>
            </a:r>
            <a:r>
              <a:rPr sz="2800" dirty="0">
                <a:latin typeface="Arial"/>
                <a:cs typeface="Arial"/>
              </a:rPr>
              <a:t>różnych części </a:t>
            </a:r>
            <a:r>
              <a:rPr sz="2800" spc="-5" dirty="0">
                <a:latin typeface="Arial"/>
                <a:cs typeface="Arial"/>
              </a:rPr>
              <a:t>mowy o takim znaczeniu. Skorzystaj  </a:t>
            </a:r>
            <a:r>
              <a:rPr sz="2800" dirty="0">
                <a:latin typeface="Arial"/>
                <a:cs typeface="Arial"/>
              </a:rPr>
              <a:t>ze </a:t>
            </a:r>
            <a:r>
              <a:rPr sz="2800" i="1" spc="-5" dirty="0">
                <a:latin typeface="Arial"/>
                <a:cs typeface="Arial"/>
              </a:rPr>
              <a:t>słownika języka </a:t>
            </a:r>
            <a:r>
              <a:rPr sz="2800" i="1" dirty="0">
                <a:latin typeface="Arial"/>
                <a:cs typeface="Arial"/>
              </a:rPr>
              <a:t>polskiego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aby właściwie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określić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2990"/>
              </a:lnSpc>
            </a:pPr>
            <a:r>
              <a:rPr sz="2800" spc="-5" dirty="0">
                <a:latin typeface="Arial"/>
                <a:cs typeface="Arial"/>
              </a:rPr>
              <a:t>znaczenia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wyrazów.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110" y="1442871"/>
            <a:ext cx="5781964" cy="6483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080"/>
              </a:lnSpc>
            </a:pPr>
            <a:r>
              <a:rPr sz="4400" dirty="0">
                <a:solidFill>
                  <a:srgbClr val="0033CC"/>
                </a:solidFill>
              </a:rPr>
              <a:t>Polecenia do</a:t>
            </a:r>
            <a:r>
              <a:rPr sz="4400" spc="-15" dirty="0">
                <a:solidFill>
                  <a:srgbClr val="0033CC"/>
                </a:solidFill>
              </a:rPr>
              <a:t> </a:t>
            </a:r>
            <a:r>
              <a:rPr sz="4400" dirty="0">
                <a:solidFill>
                  <a:srgbClr val="0033CC"/>
                </a:solidFill>
              </a:rPr>
              <a:t>tekstu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007431" y="2190865"/>
            <a:ext cx="9950027" cy="3829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Czytam, rozumiem,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interpretuję.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6. Do jakiej </a:t>
            </a:r>
            <a:r>
              <a:rPr sz="2800" dirty="0">
                <a:latin typeface="Arial"/>
                <a:cs typeface="Arial"/>
              </a:rPr>
              <a:t>oceny ukazanej </a:t>
            </a:r>
            <a:r>
              <a:rPr sz="2800" spc="-5" dirty="0">
                <a:latin typeface="Arial"/>
                <a:cs typeface="Arial"/>
              </a:rPr>
              <a:t>przez Mickiewicza  przyrody </a:t>
            </a:r>
            <a:r>
              <a:rPr sz="2800" dirty="0">
                <a:latin typeface="Arial"/>
                <a:cs typeface="Arial"/>
              </a:rPr>
              <a:t>skłania analizowane </a:t>
            </a:r>
            <a:r>
              <a:rPr sz="2800" spc="-5" dirty="0">
                <a:latin typeface="Arial"/>
                <a:cs typeface="Arial"/>
              </a:rPr>
              <a:t>przez </a:t>
            </a:r>
            <a:r>
              <a:rPr sz="2800" dirty="0">
                <a:latin typeface="Arial"/>
                <a:cs typeface="Arial"/>
              </a:rPr>
              <a:t>ciebie  </a:t>
            </a:r>
            <a:r>
              <a:rPr sz="2800" spc="-5" dirty="0">
                <a:latin typeface="Arial"/>
                <a:cs typeface="Arial"/>
              </a:rPr>
              <a:t>słownictwo. Napisz krótkie uzasadnienie swojej  oceny.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Arial"/>
              <a:cs typeface="Arial"/>
            </a:endParaRPr>
          </a:p>
          <a:p>
            <a:pPr marL="12700" marR="103505">
              <a:lnSpc>
                <a:spcPct val="80000"/>
              </a:lnSpc>
            </a:pPr>
            <a:r>
              <a:rPr sz="2800" spc="-5" dirty="0">
                <a:latin typeface="Arial"/>
                <a:cs typeface="Arial"/>
              </a:rPr>
              <a:t>Podstawą </a:t>
            </a:r>
            <a:r>
              <a:rPr sz="2800" dirty="0">
                <a:latin typeface="Arial"/>
                <a:cs typeface="Arial"/>
              </a:rPr>
              <a:t>formułowanych </a:t>
            </a:r>
            <a:r>
              <a:rPr sz="2800" spc="-5" dirty="0">
                <a:latin typeface="Arial"/>
                <a:cs typeface="Arial"/>
              </a:rPr>
              <a:t>poleceń  analitycznych jest łączenie wiedzy o języku z  analizą tekstu literackiego. Struktura polecenia  sama w sobie zawiera wskazania, które  pozwalają na łączenie umiejętności  wynikających z </a:t>
            </a:r>
            <a:r>
              <a:rPr sz="2800" dirty="0">
                <a:latin typeface="Arial"/>
                <a:cs typeface="Arial"/>
              </a:rPr>
              <a:t>różnych </a:t>
            </a:r>
            <a:r>
              <a:rPr sz="2800" spc="-5" dirty="0">
                <a:latin typeface="Arial"/>
                <a:cs typeface="Arial"/>
              </a:rPr>
              <a:t>zapisów podstawy  programowej.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8764" y="18922"/>
            <a:ext cx="6613509" cy="1749835"/>
          </a:xfrm>
          <a:custGeom>
            <a:avLst/>
            <a:gdLst/>
            <a:ahLst/>
            <a:cxnLst/>
            <a:rect l="l" t="t" r="r" b="b"/>
            <a:pathLst>
              <a:path w="9120505" h="1308100">
                <a:moveTo>
                  <a:pt x="0" y="1308100"/>
                </a:moveTo>
                <a:lnTo>
                  <a:pt x="9120300" y="1308100"/>
                </a:lnTo>
                <a:lnTo>
                  <a:pt x="9120300" y="0"/>
                </a:lnTo>
                <a:lnTo>
                  <a:pt x="0" y="0"/>
                </a:lnTo>
                <a:lnTo>
                  <a:pt x="0" y="130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7308" y="521674"/>
            <a:ext cx="611447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3465" marR="5080" indent="-10414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Czytamy teksty kultury</a:t>
            </a:r>
            <a:r>
              <a:rPr sz="28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i  opisujemy</a:t>
            </a:r>
            <a:r>
              <a:rPr sz="28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świat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9616" y="1768758"/>
            <a:ext cx="6472596" cy="3974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5365" y="5733606"/>
            <a:ext cx="11329247" cy="3154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spc="-20" dirty="0">
                <a:latin typeface="Times New Roman"/>
                <a:cs typeface="Times New Roman"/>
              </a:rPr>
              <a:t>Vincent </a:t>
            </a:r>
            <a:r>
              <a:rPr sz="1800" dirty="0">
                <a:latin typeface="Times New Roman"/>
                <a:cs typeface="Times New Roman"/>
              </a:rPr>
              <a:t>van Gogh </a:t>
            </a:r>
            <a:r>
              <a:rPr sz="1800" i="1" spc="-20" dirty="0">
                <a:latin typeface="Times New Roman"/>
                <a:cs typeface="Times New Roman"/>
              </a:rPr>
              <a:t>Wierzby </a:t>
            </a:r>
            <a:r>
              <a:rPr sz="1800" i="1" dirty="0">
                <a:latin typeface="Times New Roman"/>
                <a:cs typeface="Times New Roman"/>
              </a:rPr>
              <a:t>w </a:t>
            </a:r>
            <a:r>
              <a:rPr sz="1800" i="1" spc="-5" dirty="0">
                <a:latin typeface="Times New Roman"/>
                <a:cs typeface="Times New Roman"/>
              </a:rPr>
              <a:t>czasie </a:t>
            </a:r>
            <a:r>
              <a:rPr sz="1800" i="1" dirty="0">
                <a:latin typeface="Times New Roman"/>
                <a:cs typeface="Times New Roman"/>
              </a:rPr>
              <a:t>zachodu</a:t>
            </a:r>
            <a:r>
              <a:rPr sz="1800" i="1" spc="3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słońca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7528" y="114300"/>
            <a:ext cx="7937894" cy="1596390"/>
          </a:xfrm>
          <a:custGeom>
            <a:avLst/>
            <a:gdLst/>
            <a:ahLst/>
            <a:cxnLst/>
            <a:rect l="l" t="t" r="r" b="b"/>
            <a:pathLst>
              <a:path w="7773670" h="1596390">
                <a:moveTo>
                  <a:pt x="0" y="1596136"/>
                </a:moveTo>
                <a:lnTo>
                  <a:pt x="7773289" y="1596136"/>
                </a:lnTo>
                <a:lnTo>
                  <a:pt x="7773289" y="0"/>
                </a:lnTo>
                <a:lnTo>
                  <a:pt x="0" y="0"/>
                </a:lnTo>
                <a:lnTo>
                  <a:pt x="0" y="1596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1046" y="475195"/>
            <a:ext cx="627404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3465" marR="5080" indent="-10414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Czytamy teksty kultury</a:t>
            </a:r>
            <a:r>
              <a:rPr sz="28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i  opisujemy</a:t>
            </a:r>
            <a:r>
              <a:rPr sz="28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Arial"/>
                <a:cs typeface="Arial"/>
              </a:rPr>
              <a:t>świat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983" y="2785699"/>
            <a:ext cx="11730182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54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1155" algn="l"/>
              </a:tabLst>
            </a:pPr>
            <a:r>
              <a:rPr sz="2400" dirty="0">
                <a:latin typeface="Arial"/>
                <a:cs typeface="Arial"/>
              </a:rPr>
              <a:t>Opisz </a:t>
            </a:r>
            <a:r>
              <a:rPr sz="2400" spc="-5" dirty="0">
                <a:latin typeface="Arial"/>
                <a:cs typeface="Arial"/>
              </a:rPr>
              <a:t>pejzaż przedstawiony na obrazie Vincenta van  Gogha </a:t>
            </a:r>
            <a:r>
              <a:rPr sz="2400" i="1" spc="-5" dirty="0">
                <a:latin typeface="Arial"/>
                <a:cs typeface="Arial"/>
              </a:rPr>
              <a:t>Wierzby </a:t>
            </a:r>
            <a:r>
              <a:rPr sz="2400" i="1" dirty="0">
                <a:latin typeface="Arial"/>
                <a:cs typeface="Arial"/>
              </a:rPr>
              <a:t>w </a:t>
            </a:r>
            <a:r>
              <a:rPr sz="2400" i="1" spc="-5" dirty="0">
                <a:latin typeface="Arial"/>
                <a:cs typeface="Arial"/>
              </a:rPr>
              <a:t>czasie zachodu słońca</a:t>
            </a:r>
            <a:r>
              <a:rPr sz="2400" spc="-5" dirty="0">
                <a:latin typeface="Arial"/>
                <a:cs typeface="Arial"/>
              </a:rPr>
              <a:t>. </a:t>
            </a:r>
            <a:r>
              <a:rPr sz="2400" dirty="0">
                <a:latin typeface="Arial"/>
                <a:cs typeface="Arial"/>
              </a:rPr>
              <a:t>Wykorzystaj  </a:t>
            </a:r>
            <a:r>
              <a:rPr sz="2400" spc="-5" dirty="0">
                <a:latin typeface="Arial"/>
                <a:cs typeface="Arial"/>
              </a:rPr>
              <a:t>w swojej wypowiedzi poznane i zgromadzone  słownictwo.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Wyjaśnij, jakie podobieństwa dostrzegasz </a:t>
            </a:r>
            <a:r>
              <a:rPr sz="2400" dirty="0">
                <a:latin typeface="Arial"/>
                <a:cs typeface="Arial"/>
              </a:rPr>
              <a:t>w </a:t>
            </a:r>
            <a:r>
              <a:rPr sz="2400" spc="-5" dirty="0">
                <a:latin typeface="Arial"/>
                <a:cs typeface="Arial"/>
              </a:rPr>
              <a:t>sposobie  </a:t>
            </a:r>
            <a:r>
              <a:rPr sz="2400" spc="-10" dirty="0">
                <a:latin typeface="Arial"/>
                <a:cs typeface="Arial"/>
              </a:rPr>
              <a:t>przedstawienia </a:t>
            </a:r>
            <a:r>
              <a:rPr sz="2400" dirty="0">
                <a:latin typeface="Arial"/>
                <a:cs typeface="Arial"/>
              </a:rPr>
              <a:t>tego samego </a:t>
            </a:r>
            <a:r>
              <a:rPr sz="2400" spc="-5" dirty="0">
                <a:latin typeface="Arial"/>
                <a:cs typeface="Arial"/>
              </a:rPr>
              <a:t>tematu przez poetę  Adama Mickiewicza i malarza Vncenta van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Gogha.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4182" y="395756"/>
            <a:ext cx="5948218" cy="900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16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745"/>
              </a:spcBef>
            </a:pPr>
            <a:r>
              <a:rPr sz="4400" dirty="0">
                <a:solidFill>
                  <a:srgbClr val="000000"/>
                </a:solidFill>
              </a:rPr>
              <a:t>Tworzenie</a:t>
            </a:r>
            <a:r>
              <a:rPr sz="4400" spc="-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wypowiedzi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14078" y="1700910"/>
            <a:ext cx="10364045" cy="3424554"/>
          </a:xfrm>
          <a:custGeom>
            <a:avLst/>
            <a:gdLst/>
            <a:ahLst/>
            <a:cxnLst/>
            <a:rect l="l" t="t" r="r" b="b"/>
            <a:pathLst>
              <a:path w="7773034" h="3424554">
                <a:moveTo>
                  <a:pt x="0" y="3424047"/>
                </a:moveTo>
                <a:lnTo>
                  <a:pt x="7772908" y="3424047"/>
                </a:lnTo>
                <a:lnTo>
                  <a:pt x="7772908" y="0"/>
                </a:lnTo>
                <a:lnTo>
                  <a:pt x="0" y="0"/>
                </a:lnTo>
                <a:lnTo>
                  <a:pt x="0" y="3424047"/>
                </a:lnTo>
                <a:close/>
              </a:path>
            </a:pathLst>
          </a:custGeom>
          <a:ln w="9524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38488" y="2498103"/>
            <a:ext cx="10143912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Zachęta do wykonania </a:t>
            </a:r>
            <a:r>
              <a:rPr sz="3200" dirty="0">
                <a:latin typeface="Arial"/>
                <a:cs typeface="Arial"/>
              </a:rPr>
              <a:t>zdjęć zachodu  </a:t>
            </a:r>
            <a:r>
              <a:rPr sz="3200" dirty="0" err="1">
                <a:latin typeface="Arial"/>
                <a:cs typeface="Arial"/>
              </a:rPr>
              <a:t>słońca</a:t>
            </a:r>
            <a:r>
              <a:rPr sz="3200" dirty="0">
                <a:latin typeface="Arial"/>
                <a:cs typeface="Arial"/>
              </a:rPr>
              <a:t> </a:t>
            </a:r>
            <a:r>
              <a:rPr lang="pl-PL" sz="3200" dirty="0" smtClean="0">
                <a:latin typeface="Arial"/>
                <a:cs typeface="Arial"/>
              </a:rPr>
              <a:t>                   </a:t>
            </a:r>
            <a:r>
              <a:rPr sz="3200" dirty="0" err="1" smtClean="0">
                <a:latin typeface="Arial"/>
                <a:cs typeface="Arial"/>
              </a:rPr>
              <a:t>i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stworzenie </a:t>
            </a:r>
            <a:r>
              <a:rPr sz="3200" spc="-5" dirty="0">
                <a:latin typeface="Arial"/>
                <a:cs typeface="Arial"/>
              </a:rPr>
              <a:t>mini wystawy lub  albumu </a:t>
            </a:r>
            <a:r>
              <a:rPr sz="3200" dirty="0">
                <a:latin typeface="Arial"/>
                <a:cs typeface="Arial"/>
              </a:rPr>
              <a:t>czy </a:t>
            </a:r>
            <a:r>
              <a:rPr sz="3200" spc="-5" dirty="0">
                <a:latin typeface="Arial"/>
                <a:cs typeface="Arial"/>
              </a:rPr>
              <a:t>też folderu reklamowego  zawierającego </a:t>
            </a:r>
            <a:r>
              <a:rPr sz="3200" dirty="0">
                <a:latin typeface="Arial"/>
                <a:cs typeface="Arial"/>
              </a:rPr>
              <a:t>zaproszenie </a:t>
            </a:r>
            <a:r>
              <a:rPr sz="3200" spc="-5" dirty="0">
                <a:latin typeface="Arial"/>
                <a:cs typeface="Arial"/>
              </a:rPr>
              <a:t>do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zwiedzania  </a:t>
            </a:r>
            <a:r>
              <a:rPr sz="3200" spc="-5" dirty="0">
                <a:latin typeface="Arial"/>
                <a:cs typeface="Arial"/>
              </a:rPr>
              <a:t>miejsc, </a:t>
            </a:r>
            <a:r>
              <a:rPr sz="3200" dirty="0">
                <a:latin typeface="Arial"/>
                <a:cs typeface="Arial"/>
              </a:rPr>
              <a:t>w których </a:t>
            </a:r>
            <a:r>
              <a:rPr sz="3200" spc="-5" dirty="0">
                <a:latin typeface="Arial"/>
                <a:cs typeface="Arial"/>
              </a:rPr>
              <a:t>urzekający pejzaż  </a:t>
            </a:r>
            <a:r>
              <a:rPr sz="3200" dirty="0">
                <a:latin typeface="Arial"/>
                <a:cs typeface="Arial"/>
              </a:rPr>
              <a:t>skłania do </a:t>
            </a:r>
            <a:r>
              <a:rPr sz="3200" spc="-5" dirty="0">
                <a:latin typeface="Arial"/>
                <a:cs typeface="Arial"/>
              </a:rPr>
              <a:t>refleksji </a:t>
            </a:r>
            <a:r>
              <a:rPr sz="3200" dirty="0">
                <a:latin typeface="Arial"/>
                <a:cs typeface="Arial"/>
              </a:rPr>
              <a:t>o </a:t>
            </a:r>
            <a:r>
              <a:rPr sz="3200" spc="-5" dirty="0">
                <a:latin typeface="Arial"/>
                <a:cs typeface="Arial"/>
              </a:rPr>
              <a:t>pięknie otaczającego  </a:t>
            </a:r>
            <a:r>
              <a:rPr sz="3200" dirty="0">
                <a:latin typeface="Arial"/>
                <a:cs typeface="Arial"/>
              </a:rPr>
              <a:t>świata.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1354664" y="973666"/>
          <a:ext cx="94234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1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C00000"/>
                          </a:solidFill>
                        </a:rPr>
                        <a:t>Część</a:t>
                      </a:r>
                      <a:r>
                        <a:rPr lang="pl-PL" sz="2000" baseline="0" dirty="0" smtClean="0">
                          <a:solidFill>
                            <a:srgbClr val="C00000"/>
                          </a:solidFill>
                        </a:rPr>
                        <a:t> 1. Język polski w użyciu</a:t>
                      </a:r>
                    </a:p>
                    <a:p>
                      <a:pPr algn="ctr"/>
                      <a:endParaRPr lang="pl-PL" sz="20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pl-PL" sz="2000" dirty="0" smtClean="0">
                          <a:solidFill>
                            <a:srgbClr val="C00000"/>
                          </a:solidFill>
                        </a:rPr>
                        <a:t>a) Odbiór tekstów kultury, tj. wymagania I.2.1)–3) oraz I.2.5)–7) </a:t>
                      </a:r>
                    </a:p>
                    <a:p>
                      <a:pPr algn="ctr"/>
                      <a:r>
                        <a:rPr lang="pl-PL" sz="2000" dirty="0" smtClean="0">
                          <a:solidFill>
                            <a:srgbClr val="C00000"/>
                          </a:solidFill>
                        </a:rPr>
                        <a:t>b) gramatyka języka polskiego, tj. wymagania II.1.1)–4) </a:t>
                      </a:r>
                    </a:p>
                    <a:p>
                      <a:pPr algn="ctr"/>
                      <a:r>
                        <a:rPr lang="pl-PL" sz="2000" dirty="0" smtClean="0">
                          <a:solidFill>
                            <a:srgbClr val="C00000"/>
                          </a:solidFill>
                        </a:rPr>
                        <a:t>c) zróżnicowanie języka polskiego, tj. wymagania II.2.1)–7) </a:t>
                      </a:r>
                    </a:p>
                    <a:p>
                      <a:pPr algn="ctr"/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rgbClr val="C00000"/>
                          </a:solidFill>
                        </a:rPr>
                        <a:t>Część 2. Test historycznoliteracki</a:t>
                      </a:r>
                    </a:p>
                    <a:p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Czytanie utworów literackich, tj. wymagania I.1.1)–13) oraz I.1.15)–16) </a:t>
                      </a:r>
                      <a:endParaRPr lang="pl-PL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odbiór tekstów kultury, tj. wymagania I.2.1), I.2.4)–7) </a:t>
                      </a:r>
                      <a:endParaRPr lang="pl-PL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kształcenie językowe, tj. wymagania II.1.1), II.1.3), II.1.4), II.2.1)–II.2.7), </a:t>
                      </a:r>
                      <a:endParaRPr lang="pl-PL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l-PL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4165600" y="1532466"/>
            <a:ext cx="3886200" cy="321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white"/>
                </a:solidFill>
              </a:rPr>
              <a:t>Sprawdzane umiejętności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4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3541" y="1448973"/>
            <a:ext cx="7279295" cy="75854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1440" marR="790575">
              <a:lnSpc>
                <a:spcPct val="100000"/>
              </a:lnSpc>
              <a:spcBef>
                <a:spcPts val="155"/>
              </a:spcBef>
            </a:pPr>
            <a:r>
              <a:rPr sz="2400" spc="-5" dirty="0" err="1" smtClean="0">
                <a:latin typeface="Arial"/>
                <a:cs typeface="Arial"/>
              </a:rPr>
              <a:t>Integrowani</a:t>
            </a:r>
            <a:r>
              <a:rPr lang="pl-PL" sz="2400" spc="-5" dirty="0" smtClean="0">
                <a:latin typeface="Arial"/>
                <a:cs typeface="Arial"/>
              </a:rPr>
              <a:t>e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treści kształcenia </a:t>
            </a:r>
            <a:r>
              <a:rPr sz="2400" dirty="0">
                <a:latin typeface="Arial"/>
                <a:cs typeface="Arial"/>
              </a:rPr>
              <a:t>w </a:t>
            </a:r>
            <a:r>
              <a:rPr sz="2400" spc="-5" dirty="0">
                <a:latin typeface="Arial"/>
                <a:cs typeface="Arial"/>
              </a:rPr>
              <a:t>nauczaniu języka  polskiego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wyzwanie dla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nauczyciela.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021" y="2207514"/>
            <a:ext cx="10473267" cy="38746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latin typeface="Arial"/>
                <a:cs typeface="Arial"/>
              </a:rPr>
              <a:t>Pozwala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na:</a:t>
            </a:r>
          </a:p>
          <a:p>
            <a:pPr marL="354965" marR="506095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pobudzenie rozwoju emocjonalnego, poznawczego  a </a:t>
            </a:r>
            <a:r>
              <a:rPr sz="2400" dirty="0">
                <a:latin typeface="Arial"/>
                <a:cs typeface="Arial"/>
              </a:rPr>
              <a:t>także </a:t>
            </a:r>
            <a:r>
              <a:rPr sz="2400" spc="-5" dirty="0">
                <a:latin typeface="Arial"/>
                <a:cs typeface="Arial"/>
              </a:rPr>
              <a:t>sprawnościowego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ucznia,</a:t>
            </a:r>
            <a:endParaRPr sz="2400" dirty="0">
              <a:latin typeface="Arial"/>
              <a:cs typeface="Arial"/>
            </a:endParaRPr>
          </a:p>
          <a:p>
            <a:pPr marL="354965" marR="321310" indent="-342900">
              <a:lnSpc>
                <a:spcPct val="90100"/>
              </a:lnSpc>
              <a:spcBef>
                <a:spcPts val="5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łączenie </a:t>
            </a:r>
            <a:r>
              <a:rPr sz="2400" dirty="0">
                <a:latin typeface="Arial"/>
                <a:cs typeface="Arial"/>
              </a:rPr>
              <a:t>w spójną całość różnorodnych </a:t>
            </a:r>
            <a:r>
              <a:rPr sz="2400" spc="-5" dirty="0">
                <a:latin typeface="Arial"/>
                <a:cs typeface="Arial"/>
              </a:rPr>
              <a:t>procesów  </a:t>
            </a:r>
            <a:r>
              <a:rPr sz="2400" dirty="0">
                <a:latin typeface="Arial"/>
                <a:cs typeface="Arial"/>
              </a:rPr>
              <a:t>rozwojowych </a:t>
            </a:r>
            <a:r>
              <a:rPr sz="2400" spc="-5" dirty="0">
                <a:latin typeface="Arial"/>
                <a:cs typeface="Arial"/>
              </a:rPr>
              <a:t>(spostrzegawczości, </a:t>
            </a:r>
            <a:r>
              <a:rPr sz="2400" spc="-10" dirty="0">
                <a:latin typeface="Arial"/>
                <a:cs typeface="Arial"/>
              </a:rPr>
              <a:t>wyobraźni, </a:t>
            </a:r>
            <a:r>
              <a:rPr sz="2400" spc="-5" dirty="0">
                <a:latin typeface="Arial"/>
                <a:cs typeface="Arial"/>
              </a:rPr>
              <a:t>emocji,  myślenia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tworzenia),</a:t>
            </a:r>
            <a:endParaRPr sz="2400" dirty="0">
              <a:latin typeface="Arial"/>
              <a:cs typeface="Arial"/>
            </a:endParaRPr>
          </a:p>
          <a:p>
            <a:pPr marL="439420" indent="-426720">
              <a:lnSpc>
                <a:spcPct val="100000"/>
              </a:lnSpc>
              <a:spcBef>
                <a:spcPts val="285"/>
              </a:spcBef>
              <a:buChar char="•"/>
              <a:tabLst>
                <a:tab pos="438784" algn="l"/>
                <a:tab pos="439420" algn="l"/>
              </a:tabLst>
            </a:pPr>
            <a:r>
              <a:rPr sz="2400" spc="-5" dirty="0">
                <a:latin typeface="Arial"/>
                <a:cs typeface="Arial"/>
              </a:rPr>
              <a:t>rozwijanie procesów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poznawczych,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kształtowanie postaw, rozbudzanie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wrażliwości.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 dirty="0">
              <a:latin typeface="Arial"/>
              <a:cs typeface="Arial"/>
            </a:endParaRPr>
          </a:p>
          <a:p>
            <a:pPr marL="12700" marR="5080">
              <a:lnSpc>
                <a:spcPts val="259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Poprzez integrację treści kształcenia </a:t>
            </a:r>
            <a:r>
              <a:rPr sz="2400" dirty="0">
                <a:latin typeface="Arial"/>
                <a:cs typeface="Arial"/>
              </a:rPr>
              <a:t>sprzyja </a:t>
            </a:r>
            <a:r>
              <a:rPr sz="2400" spc="-5" dirty="0">
                <a:latin typeface="Arial"/>
                <a:cs typeface="Arial"/>
              </a:rPr>
              <a:t>integralnemu  </a:t>
            </a:r>
            <a:r>
              <a:rPr sz="2400" spc="-5" dirty="0" err="1">
                <a:latin typeface="Arial"/>
                <a:cs typeface="Arial"/>
              </a:rPr>
              <a:t>rozwojowi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odbiorcy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5" dirty="0">
                <a:latin typeface="Arial"/>
                <a:cs typeface="Arial"/>
              </a:rPr>
              <a:t>użytkownika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języka.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7927" y="1237299"/>
            <a:ext cx="6031345" cy="43428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Księga </a:t>
            </a:r>
            <a:r>
              <a:rPr sz="2000" b="1" dirty="0">
                <a:latin typeface="Arial"/>
                <a:cs typeface="Arial"/>
              </a:rPr>
              <a:t>X </a:t>
            </a:r>
            <a:r>
              <a:rPr sz="2000" b="1" i="1" dirty="0">
                <a:latin typeface="Arial"/>
                <a:cs typeface="Arial"/>
              </a:rPr>
              <a:t>Emigracja.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Jacek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Owe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obłoki </a:t>
            </a:r>
            <a:r>
              <a:rPr sz="2000" dirty="0">
                <a:latin typeface="Arial"/>
                <a:cs typeface="Arial"/>
              </a:rPr>
              <a:t>ranne, </a:t>
            </a:r>
            <a:r>
              <a:rPr sz="2000" dirty="0" err="1">
                <a:latin typeface="Arial"/>
                <a:cs typeface="Arial"/>
              </a:rPr>
              <a:t>zrazu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 err="1" smtClean="0">
                <a:latin typeface="Arial"/>
                <a:cs typeface="Arial"/>
              </a:rPr>
              <a:t>rozpierzchnione</a:t>
            </a:r>
            <a:r>
              <a:rPr lang="pl-PL" sz="2000" dirty="0" smtClean="0"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sz="2000" dirty="0" err="1" smtClean="0">
                <a:latin typeface="Arial"/>
                <a:cs typeface="Arial"/>
              </a:rPr>
              <a:t>Jak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czarne </a:t>
            </a:r>
            <a:r>
              <a:rPr sz="2000" spc="-5" dirty="0">
                <a:latin typeface="Arial"/>
                <a:cs typeface="Arial"/>
              </a:rPr>
              <a:t>ptaki, lecąc </a:t>
            </a:r>
            <a:r>
              <a:rPr sz="2000" dirty="0">
                <a:latin typeface="Arial"/>
                <a:cs typeface="Arial"/>
              </a:rPr>
              <a:t>w wyższą </a:t>
            </a:r>
            <a:r>
              <a:rPr sz="2000" spc="-5" dirty="0">
                <a:latin typeface="Arial"/>
                <a:cs typeface="Arial"/>
              </a:rPr>
              <a:t>nieba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stronę,</a:t>
            </a:r>
          </a:p>
          <a:p>
            <a:pPr marL="12700" marR="487045">
              <a:lnSpc>
                <a:spcPct val="12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Coraz się zgromadzały; </a:t>
            </a:r>
            <a:r>
              <a:rPr sz="2000" spc="-5" dirty="0">
                <a:latin typeface="Arial"/>
                <a:cs typeface="Arial"/>
              </a:rPr>
              <a:t>ledwie </a:t>
            </a:r>
            <a:r>
              <a:rPr sz="2000" dirty="0">
                <a:latin typeface="Arial"/>
                <a:cs typeface="Arial"/>
              </a:rPr>
              <a:t>słońce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zbiegło</a:t>
            </a:r>
            <a:r>
              <a:rPr sz="2000" spc="-5" dirty="0">
                <a:latin typeface="Arial"/>
                <a:cs typeface="Arial"/>
              </a:rPr>
              <a:t>  </a:t>
            </a:r>
            <a:endParaRPr lang="pl-PL" sz="2000" spc="-5" dirty="0" smtClean="0">
              <a:latin typeface="Arial"/>
              <a:cs typeface="Arial"/>
            </a:endParaRPr>
          </a:p>
          <a:p>
            <a:pPr marL="12700" marR="487045">
              <a:lnSpc>
                <a:spcPct val="120000"/>
              </a:lnSpc>
              <a:spcBef>
                <a:spcPts val="5"/>
              </a:spcBef>
            </a:pPr>
            <a:r>
              <a:rPr sz="2000" dirty="0" smtClean="0">
                <a:latin typeface="Arial"/>
                <a:cs typeface="Arial"/>
              </a:rPr>
              <a:t>Z </a:t>
            </a:r>
            <a:r>
              <a:rPr sz="2000" spc="-5" dirty="0">
                <a:latin typeface="Arial"/>
                <a:cs typeface="Arial"/>
              </a:rPr>
              <a:t>południa, już ich </a:t>
            </a:r>
            <a:r>
              <a:rPr sz="2000" dirty="0">
                <a:latin typeface="Arial"/>
                <a:cs typeface="Arial"/>
              </a:rPr>
              <a:t>stado </a:t>
            </a:r>
            <a:r>
              <a:rPr sz="2000" spc="-5" dirty="0">
                <a:latin typeface="Arial"/>
                <a:cs typeface="Arial"/>
              </a:rPr>
              <a:t>pół niebios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obległo</a:t>
            </a:r>
            <a:endParaRPr sz="2000" dirty="0">
              <a:latin typeface="Arial"/>
              <a:cs typeface="Arial"/>
            </a:endParaRPr>
          </a:p>
          <a:p>
            <a:pPr marL="12700" marR="406400">
              <a:lnSpc>
                <a:spcPct val="120000"/>
              </a:lnSpc>
            </a:pPr>
            <a:r>
              <a:rPr sz="2000" dirty="0">
                <a:latin typeface="Arial"/>
                <a:cs typeface="Arial"/>
              </a:rPr>
              <a:t>Ogromną chmurą; </a:t>
            </a:r>
            <a:r>
              <a:rPr sz="2000" spc="-5" dirty="0">
                <a:latin typeface="Arial"/>
                <a:cs typeface="Arial"/>
              </a:rPr>
              <a:t>wiatr ją pędził </a:t>
            </a:r>
            <a:r>
              <a:rPr sz="2000" dirty="0">
                <a:latin typeface="Arial"/>
                <a:cs typeface="Arial"/>
              </a:rPr>
              <a:t>coraz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chyżej,  </a:t>
            </a:r>
            <a:endParaRPr lang="pl-PL" sz="2000" dirty="0" smtClean="0">
              <a:latin typeface="Arial"/>
              <a:cs typeface="Arial"/>
            </a:endParaRPr>
          </a:p>
          <a:p>
            <a:pPr marL="12700" marR="406400">
              <a:lnSpc>
                <a:spcPct val="120000"/>
              </a:lnSpc>
            </a:pPr>
            <a:r>
              <a:rPr sz="2000" dirty="0" smtClean="0">
                <a:solidFill>
                  <a:srgbClr val="C00000"/>
                </a:solidFill>
                <a:latin typeface="Arial"/>
                <a:cs typeface="Arial"/>
              </a:rPr>
              <a:t>Chmura </a:t>
            </a:r>
            <a:r>
              <a:rPr sz="2000" dirty="0">
                <a:latin typeface="Arial"/>
                <a:cs typeface="Arial"/>
              </a:rPr>
              <a:t>coraz </a:t>
            </a:r>
            <a:r>
              <a:rPr sz="2000" spc="-5" dirty="0">
                <a:latin typeface="Arial"/>
                <a:cs typeface="Arial"/>
              </a:rPr>
              <a:t>gęstniała, </a:t>
            </a:r>
            <a:r>
              <a:rPr sz="2000" dirty="0">
                <a:latin typeface="Arial"/>
                <a:cs typeface="Arial"/>
              </a:rPr>
              <a:t>zwieszała się </a:t>
            </a:r>
            <a:r>
              <a:rPr sz="2000" spc="-5" dirty="0">
                <a:latin typeface="Arial"/>
                <a:cs typeface="Arial"/>
              </a:rPr>
              <a:t>niżej,  </a:t>
            </a:r>
            <a:endParaRPr lang="pl-PL" sz="2000" spc="-5" dirty="0" smtClean="0">
              <a:latin typeface="Arial"/>
              <a:cs typeface="Arial"/>
            </a:endParaRPr>
          </a:p>
          <a:p>
            <a:pPr marL="12700" marR="406400">
              <a:lnSpc>
                <a:spcPct val="120000"/>
              </a:lnSpc>
            </a:pPr>
            <a:r>
              <a:rPr sz="2000" dirty="0" err="1" smtClean="0">
                <a:latin typeface="Arial"/>
                <a:cs typeface="Arial"/>
              </a:rPr>
              <a:t>Aż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jedną </a:t>
            </a:r>
            <a:r>
              <a:rPr sz="2000" dirty="0">
                <a:latin typeface="Arial"/>
                <a:cs typeface="Arial"/>
              </a:rPr>
              <a:t>stroną </a:t>
            </a:r>
            <a:r>
              <a:rPr sz="2000" spc="-5" dirty="0">
                <a:latin typeface="Arial"/>
                <a:cs typeface="Arial"/>
              </a:rPr>
              <a:t>na wpół od niebios </a:t>
            </a:r>
            <a:r>
              <a:rPr sz="2000" dirty="0">
                <a:latin typeface="Arial"/>
                <a:cs typeface="Arial"/>
              </a:rPr>
              <a:t>oddarta,  </a:t>
            </a:r>
            <a:endParaRPr lang="pl-PL" sz="2000" dirty="0" smtClean="0">
              <a:latin typeface="Arial"/>
              <a:cs typeface="Arial"/>
            </a:endParaRPr>
          </a:p>
          <a:p>
            <a:pPr marL="12700" marR="406400">
              <a:lnSpc>
                <a:spcPct val="120000"/>
              </a:lnSpc>
            </a:pPr>
            <a:r>
              <a:rPr sz="2000" dirty="0" smtClean="0">
                <a:latin typeface="Arial"/>
                <a:cs typeface="Arial"/>
              </a:rPr>
              <a:t>Ku </a:t>
            </a:r>
            <a:r>
              <a:rPr sz="2000" dirty="0">
                <a:latin typeface="Arial"/>
                <a:cs typeface="Arial"/>
              </a:rPr>
              <a:t>ziemi wychylona i </a:t>
            </a:r>
            <a:r>
              <a:rPr sz="2000" spc="5" dirty="0">
                <a:latin typeface="Arial"/>
                <a:cs typeface="Arial"/>
              </a:rPr>
              <a:t>wszerz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rozpostarta,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Jak </a:t>
            </a:r>
            <a:r>
              <a:rPr sz="2000" spc="-5" dirty="0">
                <a:latin typeface="Arial"/>
                <a:cs typeface="Arial"/>
              </a:rPr>
              <a:t>wielki </a:t>
            </a:r>
            <a:r>
              <a:rPr sz="2000" dirty="0">
                <a:latin typeface="Arial"/>
                <a:cs typeface="Arial"/>
              </a:rPr>
              <a:t>żagiel, </a:t>
            </a:r>
            <a:r>
              <a:rPr sz="2000" spc="-5" dirty="0">
                <a:latin typeface="Arial"/>
                <a:cs typeface="Arial"/>
              </a:rPr>
              <a:t>biorąc </a:t>
            </a:r>
            <a:r>
              <a:rPr sz="2000" dirty="0">
                <a:latin typeface="Arial"/>
                <a:cs typeface="Arial"/>
              </a:rPr>
              <a:t>wszystkie </a:t>
            </a:r>
            <a:r>
              <a:rPr sz="2000" spc="-5" dirty="0">
                <a:latin typeface="Arial"/>
                <a:cs typeface="Arial"/>
              </a:rPr>
              <a:t>wiatry 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siebie,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Od </a:t>
            </a:r>
            <a:r>
              <a:rPr sz="2000" spc="-5" dirty="0">
                <a:latin typeface="Arial"/>
                <a:cs typeface="Arial"/>
              </a:rPr>
              <a:t>południa na </a:t>
            </a:r>
            <a:r>
              <a:rPr sz="2000" dirty="0">
                <a:latin typeface="Arial"/>
                <a:cs typeface="Arial"/>
              </a:rPr>
              <a:t>zachód </a:t>
            </a:r>
            <a:r>
              <a:rPr sz="2000" spc="-5" dirty="0">
                <a:latin typeface="Arial"/>
                <a:cs typeface="Arial"/>
              </a:rPr>
              <a:t>leciała po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niebie.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493" y="285953"/>
            <a:ext cx="43078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0000"/>
                </a:solidFill>
                <a:latin typeface="Arial"/>
                <a:cs typeface="Arial"/>
              </a:rPr>
              <a:t>Księga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X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Emigracja.</a:t>
            </a:r>
            <a:r>
              <a:rPr sz="2000" b="1" i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Jacek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6349" y="1206810"/>
            <a:ext cx="6100815" cy="47821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była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chwila ciszy</a:t>
            </a:r>
            <a:r>
              <a:rPr sz="2000" dirty="0">
                <a:latin typeface="Arial"/>
                <a:cs typeface="Arial"/>
              </a:rPr>
              <a:t>; i </a:t>
            </a:r>
            <a:r>
              <a:rPr sz="2000" spc="-5" dirty="0">
                <a:latin typeface="Arial"/>
                <a:cs typeface="Arial"/>
              </a:rPr>
              <a:t>powietrze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stało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Głuche, milczące, </a:t>
            </a:r>
            <a:r>
              <a:rPr sz="2000" spc="-5" dirty="0">
                <a:latin typeface="Arial"/>
                <a:cs typeface="Arial"/>
              </a:rPr>
              <a:t>jakby </a:t>
            </a:r>
            <a:r>
              <a:rPr sz="2000" dirty="0">
                <a:latin typeface="Arial"/>
                <a:cs typeface="Arial"/>
              </a:rPr>
              <a:t>z trwogi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oniemiało.</a:t>
            </a:r>
            <a:endParaRPr sz="2000" dirty="0">
              <a:latin typeface="Arial"/>
              <a:cs typeface="Arial"/>
            </a:endParaRPr>
          </a:p>
          <a:p>
            <a:pPr marL="12700" marR="560070">
              <a:lnSpc>
                <a:spcPct val="120000"/>
              </a:lnSpc>
            </a:pP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łany </a:t>
            </a:r>
            <a:r>
              <a:rPr sz="2000" dirty="0">
                <a:latin typeface="Arial"/>
                <a:cs typeface="Arial"/>
              </a:rPr>
              <a:t>zbóż, co wprzódy, kładąc się </a:t>
            </a:r>
            <a:r>
              <a:rPr sz="2000" spc="-5" dirty="0">
                <a:latin typeface="Arial"/>
                <a:cs typeface="Arial"/>
              </a:rPr>
              <a:t>na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ziemi</a:t>
            </a:r>
            <a:r>
              <a:rPr sz="2000" dirty="0">
                <a:latin typeface="Arial"/>
                <a:cs typeface="Arial"/>
              </a:rPr>
              <a:t>  </a:t>
            </a:r>
            <a:endParaRPr lang="pl-PL" sz="2000" dirty="0" smtClean="0">
              <a:latin typeface="Arial"/>
              <a:cs typeface="Arial"/>
            </a:endParaRPr>
          </a:p>
          <a:p>
            <a:pPr marL="12700" marR="560070">
              <a:lnSpc>
                <a:spcPct val="120000"/>
              </a:lnSpc>
            </a:pPr>
            <a:r>
              <a:rPr sz="2000" dirty="0" smtClean="0">
                <a:latin typeface="Arial"/>
                <a:cs typeface="Arial"/>
              </a:rPr>
              <a:t>I </a:t>
            </a:r>
            <a:r>
              <a:rPr sz="2000" dirty="0">
                <a:latin typeface="Arial"/>
                <a:cs typeface="Arial"/>
              </a:rPr>
              <a:t>znowu w górę trzęsąc kłosami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złotemi,</a:t>
            </a:r>
          </a:p>
          <a:p>
            <a:pPr marL="12700" marR="1102360" algn="just">
              <a:lnSpc>
                <a:spcPct val="120000"/>
              </a:lnSpc>
            </a:pPr>
            <a:r>
              <a:rPr sz="2000" dirty="0">
                <a:latin typeface="Arial"/>
                <a:cs typeface="Arial"/>
              </a:rPr>
              <a:t>Wrzały </a:t>
            </a:r>
            <a:r>
              <a:rPr sz="2000" spc="-5" dirty="0">
                <a:latin typeface="Arial"/>
                <a:cs typeface="Arial"/>
              </a:rPr>
              <a:t>jak fale, </a:t>
            </a:r>
            <a:r>
              <a:rPr sz="2000" dirty="0">
                <a:latin typeface="Arial"/>
                <a:cs typeface="Arial"/>
              </a:rPr>
              <a:t>teraz stoją </a:t>
            </a:r>
            <a:r>
              <a:rPr sz="2000" spc="-5" dirty="0" err="1">
                <a:latin typeface="Arial"/>
                <a:cs typeface="Arial"/>
              </a:rPr>
              <a:t>nieruchome</a:t>
            </a:r>
            <a:r>
              <a:rPr sz="2000" spc="-5" dirty="0">
                <a:latin typeface="Arial"/>
                <a:cs typeface="Arial"/>
              </a:rPr>
              <a:t> </a:t>
            </a:r>
            <a:endParaRPr lang="pl-PL" sz="2000" spc="-5" dirty="0" smtClean="0">
              <a:latin typeface="Arial"/>
              <a:cs typeface="Arial"/>
            </a:endParaRPr>
          </a:p>
          <a:p>
            <a:pPr marL="12700" marR="1102360" algn="just">
              <a:lnSpc>
                <a:spcPct val="120000"/>
              </a:lnSpc>
            </a:pP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poglądają </a:t>
            </a:r>
            <a:r>
              <a:rPr sz="2000" dirty="0">
                <a:latin typeface="Arial"/>
                <a:cs typeface="Arial"/>
              </a:rPr>
              <a:t>w </a:t>
            </a:r>
            <a:r>
              <a:rPr sz="2000" spc="-5" dirty="0">
                <a:latin typeface="Arial"/>
                <a:cs typeface="Arial"/>
              </a:rPr>
              <a:t>niebo najeżywszy </a:t>
            </a:r>
            <a:r>
              <a:rPr sz="2000" dirty="0">
                <a:latin typeface="Arial"/>
                <a:cs typeface="Arial"/>
              </a:rPr>
              <a:t>słomę.  </a:t>
            </a:r>
            <a:endParaRPr lang="pl-PL" sz="2000" dirty="0" smtClean="0">
              <a:latin typeface="Arial"/>
              <a:cs typeface="Arial"/>
            </a:endParaRPr>
          </a:p>
          <a:p>
            <a:pPr marL="12700" marR="1102360" algn="just">
              <a:lnSpc>
                <a:spcPct val="120000"/>
              </a:lnSpc>
            </a:pPr>
            <a:r>
              <a:rPr sz="2000" dirty="0" smtClean="0">
                <a:latin typeface="Arial"/>
                <a:cs typeface="Arial"/>
              </a:rPr>
              <a:t>I </a:t>
            </a:r>
            <a:r>
              <a:rPr sz="2000" dirty="0">
                <a:latin typeface="Arial"/>
                <a:cs typeface="Arial"/>
              </a:rPr>
              <a:t>zielone przy drogach wierzby i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topole,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Co </a:t>
            </a:r>
            <a:r>
              <a:rPr sz="2000" spc="-5" dirty="0">
                <a:latin typeface="Arial"/>
                <a:cs typeface="Arial"/>
              </a:rPr>
              <a:t>pierwej, jako </a:t>
            </a:r>
            <a:r>
              <a:rPr sz="2000" dirty="0">
                <a:latin typeface="Arial"/>
                <a:cs typeface="Arial"/>
              </a:rPr>
              <a:t>płaczki przy grobowym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dole,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Biły </a:t>
            </a:r>
            <a:r>
              <a:rPr sz="2000" dirty="0">
                <a:latin typeface="Arial"/>
                <a:cs typeface="Arial"/>
              </a:rPr>
              <a:t>czołem, </a:t>
            </a:r>
            <a:r>
              <a:rPr sz="2000" spc="-5" dirty="0">
                <a:latin typeface="Arial"/>
                <a:cs typeface="Arial"/>
              </a:rPr>
              <a:t>długiemi </a:t>
            </a:r>
            <a:r>
              <a:rPr sz="2000" dirty="0">
                <a:latin typeface="Arial"/>
                <a:cs typeface="Arial"/>
              </a:rPr>
              <a:t>kręciły ramiony, </a:t>
            </a:r>
            <a:endParaRPr lang="pl-PL" sz="2000" dirty="0" smtClean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Rozpuszczając </a:t>
            </a:r>
            <a:r>
              <a:rPr sz="2000" spc="-5" dirty="0">
                <a:latin typeface="Arial"/>
                <a:cs typeface="Arial"/>
              </a:rPr>
              <a:t>na wiatry </a:t>
            </a:r>
            <a:r>
              <a:rPr sz="2000" dirty="0">
                <a:latin typeface="Arial"/>
                <a:cs typeface="Arial"/>
              </a:rPr>
              <a:t>warkocz </a:t>
            </a:r>
            <a:r>
              <a:rPr sz="2000" spc="-5" dirty="0">
                <a:latin typeface="Arial"/>
                <a:cs typeface="Arial"/>
              </a:rPr>
              <a:t>posrebrzony </a:t>
            </a:r>
            <a:r>
              <a:rPr sz="2000" dirty="0">
                <a:latin typeface="Arial"/>
                <a:cs typeface="Arial"/>
              </a:rPr>
              <a:t>–  </a:t>
            </a:r>
            <a:endParaRPr lang="pl-PL" sz="2000" dirty="0" smtClean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2000" dirty="0" err="1" smtClean="0">
                <a:latin typeface="Arial"/>
                <a:cs typeface="Arial"/>
              </a:rPr>
              <a:t>Teraz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jak </a:t>
            </a:r>
            <a:r>
              <a:rPr sz="2000" dirty="0">
                <a:latin typeface="Arial"/>
                <a:cs typeface="Arial"/>
              </a:rPr>
              <a:t>martwe, z </a:t>
            </a:r>
            <a:r>
              <a:rPr sz="2000" spc="-5" dirty="0">
                <a:latin typeface="Arial"/>
                <a:cs typeface="Arial"/>
              </a:rPr>
              <a:t>niemej wyrazem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żałoby,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Arial"/>
                <a:cs typeface="Arial"/>
              </a:rPr>
              <a:t>Stoją na </a:t>
            </a:r>
            <a:r>
              <a:rPr sz="2000" dirty="0">
                <a:latin typeface="Arial"/>
                <a:cs typeface="Arial"/>
              </a:rPr>
              <a:t>kształt </a:t>
            </a:r>
            <a:r>
              <a:rPr sz="2000" spc="-5" dirty="0">
                <a:latin typeface="Arial"/>
                <a:cs typeface="Arial"/>
              </a:rPr>
              <a:t>posągów </a:t>
            </a:r>
            <a:r>
              <a:rPr sz="2000" dirty="0">
                <a:solidFill>
                  <a:srgbClr val="00B0F0"/>
                </a:solidFill>
                <a:latin typeface="Arial"/>
                <a:cs typeface="Arial"/>
              </a:rPr>
              <a:t>sypilskiej</a:t>
            </a:r>
            <a:r>
              <a:rPr sz="2000" spc="-6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B0F0"/>
                </a:solidFill>
                <a:latin typeface="Arial"/>
                <a:cs typeface="Arial"/>
              </a:rPr>
              <a:t>Nioby.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Jedna </a:t>
            </a:r>
            <a:r>
              <a:rPr sz="2000" spc="-5" dirty="0">
                <a:latin typeface="Arial"/>
                <a:cs typeface="Arial"/>
              </a:rPr>
              <a:t>osina </a:t>
            </a:r>
            <a:r>
              <a:rPr sz="2000" dirty="0">
                <a:latin typeface="Arial"/>
                <a:cs typeface="Arial"/>
              </a:rPr>
              <a:t>drżąca wstrząsa </a:t>
            </a:r>
            <a:r>
              <a:rPr sz="2000" spc="-5" dirty="0">
                <a:latin typeface="Arial"/>
                <a:cs typeface="Arial"/>
              </a:rPr>
              <a:t>liście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siwe.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5873327" y="837478"/>
            <a:ext cx="5765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2"/>
              </a:rPr>
              <a:t>https://pl.wikipedia.org/wiki/Niobe_(c%C3%B3rka_Tantala</a:t>
            </a:r>
            <a:r>
              <a:rPr lang="pl-PL" dirty="0" smtClean="0">
                <a:hlinkClick r:id="rId2"/>
              </a:rPr>
              <a:t>)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5219" y="26846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Od </a:t>
            </a:r>
            <a:r>
              <a:rPr lang="pl-PL" dirty="0"/>
              <a:t>definiowania </a:t>
            </a:r>
            <a:r>
              <a:rPr lang="pl-PL" dirty="0" smtClean="0"/>
              <a:t>szczęścia </a:t>
            </a:r>
            <a:r>
              <a:rPr lang="pl-PL" dirty="0"/>
              <a:t>do </a:t>
            </a:r>
            <a:r>
              <a:rPr lang="pl-PL" b="1" i="1" dirty="0">
                <a:latin typeface="Ubuntu" panose="020B0504030602030204" pitchFamily="34" charset="0"/>
              </a:rPr>
              <a:t>dezinformacji, </a:t>
            </a:r>
            <a:r>
              <a:rPr lang="pl-PL" b="1" i="1" dirty="0" err="1">
                <a:latin typeface="Ubuntu" panose="020B0504030602030204" pitchFamily="34" charset="0"/>
              </a:rPr>
              <a:t>postprawdy</a:t>
            </a:r>
            <a:r>
              <a:rPr lang="pl-PL" b="1" i="1" dirty="0">
                <a:latin typeface="Ubuntu" panose="020B0504030602030204" pitchFamily="34" charset="0"/>
              </a:rPr>
              <a:t>, stereotypu, bańki informacyjnej, </a:t>
            </a:r>
            <a:r>
              <a:rPr lang="pl-PL" b="1" i="1" dirty="0" err="1">
                <a:latin typeface="Ubuntu" panose="020B0504030602030204" pitchFamily="34" charset="0"/>
              </a:rPr>
              <a:t>wiralności</a:t>
            </a:r>
            <a:r>
              <a:rPr lang="pl-PL" b="1" i="1" dirty="0">
                <a:latin typeface="Ubuntu" panose="020B0504030602030204" pitchFamily="34" charset="0"/>
              </a:rPr>
              <a:t>…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54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20423" y="969818"/>
            <a:ext cx="9278850" cy="1246909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Ubuntu" panose="020B0504030602030204" pitchFamily="34" charset="0"/>
              </a:rPr>
              <a:t>Jak konstruować na przykładach tekstów wiązki zadań?</a:t>
            </a:r>
            <a:endParaRPr lang="pl-PL" sz="3200" dirty="0">
              <a:latin typeface="Ubuntu" panose="020B050403060203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99986" y="2102196"/>
            <a:ext cx="9620596" cy="445562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/>
              <a:t>Jacek Wojtysiak, </a:t>
            </a:r>
            <a:r>
              <a:rPr lang="pl-PL" i="1" dirty="0" smtClean="0"/>
              <a:t>Szczęście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	Ile </a:t>
            </a:r>
            <a:r>
              <a:rPr lang="pl-PL" dirty="0"/>
              <a:t>jest źródeł szczęścia? Tatarkiewicz</a:t>
            </a:r>
            <a:r>
              <a:rPr lang="pl-PL" baseline="30000" dirty="0"/>
              <a:t>1</a:t>
            </a:r>
            <a:r>
              <a:rPr lang="pl-PL" dirty="0"/>
              <a:t> […] wymienia cztery takie źródła. Pierwsze stanowią d o b r a  z e w n ę t r z n e , takie jak majątek, stanowisko czy władza. Drugie – ż y c z l i w e  u c z u c i a , zwłaszcza te, które tworzą więzy rodzinne. Trzecie – c i e k a w a      p r a c a . Czwarte zaś – p r z e d m i o t y  b e z i n t e r e s o w n e g o   u p o d o b a n i a , takie jak nauka, sztuka i religia. </a:t>
            </a:r>
            <a:r>
              <a:rPr lang="pl-PL" dirty="0" smtClean="0"/>
              <a:t>[…]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	Powyższy </a:t>
            </a:r>
            <a:r>
              <a:rPr lang="pl-PL" dirty="0"/>
              <a:t>wykaz źródeł szczęścia zgadza się z obiegowymi opiniami na ten temat. Pieniądze, kochająca rodzina, dobra posada, hobby, zdrowie – to najczęściej wymieniane i najbardziej naturalne cele dążeń. […] Ci, którzy już je osiągnęli, szukają nieraz szczęścia wyższego lub głębszego, związanego na przykład z twórczością, kontemplacją artystyczną, z działalnością swej fantazji, poznaniem teoretycznym czy z przeżyciami religijnymi. Co więcej, niektórzy ludzie przedkładają szczęście wyższe nad niższe, subtelne nad pospolite. Jedni czynią tak niezależnie od zwykłych powodzeń lub niepowodzeń życiowych, inni – pod wpływem niepowodzeń, jeszcze inni dlatego, że przyziemne dobra ich nie spełniły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	Nie </a:t>
            </a:r>
            <a:r>
              <a:rPr lang="pl-PL" dirty="0"/>
              <a:t>trzeba znać filozofii, by zauważyć, że wszystkie omówione tu źródła są zawodne. Wiele z nich trudno jest zdobyć, a raz zdobyte – niełatwo utrzymać. Co gorsza, energie i czas poświęcone na zdobywanie i utrzymanie dóbr nie zawsze mogą zostać zrekompensowane przez radość delektowania się nimi. Dotyczy to także dóbr subtelnych (jak nauka), które wymagają wiele pracy i ofiarności, oraz dóbr spontanicznych (jak fantazja), które nieraz zależą od naszego nastroju. Czasami zresztą okazuje się, że to, o co staraliśmy się z wielkim wysiłkiem, nie daje nam satysfakcji, a miła rzecz, która łatwo przyszła, szybko odeszła… Gdy bliżej się temu przyjrzeć, to trudno się dziwić, że pierwsze znaczenie terminu „szczęście”, które występuje w języku potocznym – to los, traf, pomyślność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Jacek Wojtysiak, </a:t>
            </a:r>
            <a:r>
              <a:rPr lang="pl-PL" i="1" dirty="0"/>
              <a:t>Filozofia i życie</a:t>
            </a:r>
            <a:r>
              <a:rPr lang="pl-PL" dirty="0"/>
              <a:t>, Wydawnictwo „Znak” 2007, s. 184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r>
              <a:rPr lang="pl-PL" baseline="30000" dirty="0"/>
              <a:t>1</a:t>
            </a:r>
            <a:r>
              <a:rPr lang="pl-PL" dirty="0"/>
              <a:t>Władysław Tatarkiewicz – polski filozof i historyk sztuki, autor m.in. dzieła pt. </a:t>
            </a:r>
            <a:r>
              <a:rPr lang="pl-PL" i="1" dirty="0"/>
              <a:t>O szczęściu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555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929" y="2797319"/>
            <a:ext cx="2959100" cy="2862322"/>
          </a:xfrm>
          <a:prstGeom prst="rect">
            <a:avLst/>
          </a:prstGeom>
          <a:solidFill>
            <a:srgbClr val="333399"/>
          </a:solidFill>
          <a:ln w="12700">
            <a:solidFill>
              <a:srgbClr val="0066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Teorie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nadawczo-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odbiorcze</a:t>
            </a:r>
            <a:endParaRPr sz="2000" dirty="0">
              <a:latin typeface="Arial"/>
              <a:cs typeface="Arial"/>
            </a:endParaRPr>
          </a:p>
          <a:p>
            <a:pPr marL="687070" marR="678815" indent="149225"/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wyrosłe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ze  str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kturalizmu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6059" y="2056924"/>
            <a:ext cx="525526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480">
              <a:spcBef>
                <a:spcPts val="100"/>
              </a:spcBef>
              <a:buSzPct val="94444"/>
              <a:buChar char="•"/>
              <a:tabLst>
                <a:tab pos="93980" algn="l"/>
              </a:tabLst>
            </a:pPr>
            <a:r>
              <a:rPr spc="-10" dirty="0">
                <a:latin typeface="Arial"/>
                <a:cs typeface="Arial"/>
              </a:rPr>
              <a:t>Składowe </a:t>
            </a:r>
            <a:r>
              <a:rPr spc="-5" dirty="0">
                <a:latin typeface="Arial"/>
                <a:cs typeface="Arial"/>
              </a:rPr>
              <a:t>aktu komunikacji oraz funkcje </a:t>
            </a:r>
            <a:r>
              <a:rPr dirty="0">
                <a:latin typeface="Arial"/>
                <a:cs typeface="Arial"/>
              </a:rPr>
              <a:t>tekstu </a:t>
            </a:r>
            <a:r>
              <a:rPr spc="-20" dirty="0">
                <a:latin typeface="Arial"/>
                <a:cs typeface="Arial"/>
              </a:rPr>
              <a:t>wg.  </a:t>
            </a:r>
            <a:r>
              <a:rPr spc="-5" dirty="0">
                <a:latin typeface="Arial"/>
                <a:cs typeface="Arial"/>
              </a:rPr>
              <a:t>Romana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Jacobsona.</a:t>
            </a:r>
            <a:endParaRPr dirty="0">
              <a:latin typeface="Arial"/>
              <a:cs typeface="Arial"/>
            </a:endParaRPr>
          </a:p>
          <a:p>
            <a:pPr marL="12700"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II.3)</a:t>
            </a:r>
          </a:p>
          <a:p>
            <a:pPr marL="12700" marR="5080">
              <a:spcBef>
                <a:spcPts val="434"/>
              </a:spcBef>
              <a:buAutoNum type="arabicParenR" startAt="2"/>
              <a:tabLst>
                <a:tab pos="279400" algn="l"/>
              </a:tabLst>
            </a:pPr>
            <a:r>
              <a:rPr spc="-5" dirty="0">
                <a:latin typeface="Arial"/>
                <a:cs typeface="Arial"/>
              </a:rPr>
              <a:t>zna </a:t>
            </a:r>
            <a:r>
              <a:rPr spc="-10" dirty="0">
                <a:latin typeface="Arial"/>
                <a:cs typeface="Arial"/>
              </a:rPr>
              <a:t>pojęcie </a:t>
            </a:r>
            <a:r>
              <a:rPr spc="-5" dirty="0">
                <a:latin typeface="Arial"/>
                <a:cs typeface="Arial"/>
              </a:rPr>
              <a:t>aktu komunikacji </a:t>
            </a:r>
            <a:r>
              <a:rPr spc="-10" dirty="0">
                <a:latin typeface="Arial"/>
                <a:cs typeface="Arial"/>
              </a:rPr>
              <a:t>językowej </a:t>
            </a:r>
            <a:r>
              <a:rPr spc="-5" dirty="0">
                <a:latin typeface="Arial"/>
                <a:cs typeface="Arial"/>
              </a:rPr>
              <a:t>oraz jego  </a:t>
            </a:r>
            <a:r>
              <a:rPr spc="-10" dirty="0">
                <a:latin typeface="Arial"/>
                <a:cs typeface="Arial"/>
              </a:rPr>
              <a:t>składowe </a:t>
            </a:r>
            <a:r>
              <a:rPr spc="-5" dirty="0">
                <a:latin typeface="Arial"/>
                <a:cs typeface="Arial"/>
              </a:rPr>
              <a:t>(komunikat, </a:t>
            </a:r>
            <a:r>
              <a:rPr spc="-10" dirty="0">
                <a:latin typeface="Arial"/>
                <a:cs typeface="Arial"/>
              </a:rPr>
              <a:t>nadawca, odbiorca, </a:t>
            </a:r>
            <a:r>
              <a:rPr spc="-5" dirty="0">
                <a:latin typeface="Arial"/>
                <a:cs typeface="Arial"/>
              </a:rPr>
              <a:t>kod,  kontekst, kontakt);</a:t>
            </a:r>
            <a:endParaRPr dirty="0">
              <a:latin typeface="Arial"/>
              <a:cs typeface="Arial"/>
            </a:endParaRPr>
          </a:p>
          <a:p>
            <a:pPr marL="12700" marR="1127760">
              <a:spcBef>
                <a:spcPts val="430"/>
              </a:spcBef>
              <a:buAutoNum type="arabicParenR" startAt="2"/>
              <a:tabLst>
                <a:tab pos="279400" algn="l"/>
              </a:tabLst>
            </a:pPr>
            <a:r>
              <a:rPr spc="-5" dirty="0">
                <a:latin typeface="Arial"/>
                <a:cs typeface="Arial"/>
              </a:rPr>
              <a:t>rozpoznaje </a:t>
            </a:r>
            <a:r>
              <a:rPr dirty="0">
                <a:latin typeface="Arial"/>
                <a:cs typeface="Arial"/>
              </a:rPr>
              <a:t>i </a:t>
            </a:r>
            <a:r>
              <a:rPr spc="-5" dirty="0">
                <a:latin typeface="Arial"/>
                <a:cs typeface="Arial"/>
              </a:rPr>
              <a:t>określa funkcje </a:t>
            </a:r>
            <a:r>
              <a:rPr dirty="0">
                <a:latin typeface="Arial"/>
                <a:cs typeface="Arial"/>
              </a:rPr>
              <a:t>tekstu  </a:t>
            </a:r>
            <a:r>
              <a:rPr spc="-5" dirty="0">
                <a:latin typeface="Arial"/>
                <a:cs typeface="Arial"/>
              </a:rPr>
              <a:t>(informatywną, </a:t>
            </a:r>
            <a:r>
              <a:rPr spc="-10" dirty="0">
                <a:latin typeface="Arial"/>
                <a:cs typeface="Arial"/>
              </a:rPr>
              <a:t>poetycką,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metajęzykową,</a:t>
            </a:r>
            <a:endParaRPr dirty="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pc="-10" dirty="0">
                <a:latin typeface="Arial"/>
                <a:cs typeface="Arial"/>
              </a:rPr>
              <a:t>ekspresywną, impresywną </a:t>
            </a:r>
            <a:r>
              <a:rPr dirty="0">
                <a:latin typeface="Arial"/>
                <a:cs typeface="Arial"/>
              </a:rPr>
              <a:t>– w </a:t>
            </a:r>
            <a:r>
              <a:rPr spc="-10" dirty="0">
                <a:latin typeface="Arial"/>
                <a:cs typeface="Arial"/>
              </a:rPr>
              <a:t>tym</a:t>
            </a:r>
            <a:r>
              <a:rPr spc="1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perswazyjną).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8858" y="5240672"/>
            <a:ext cx="4935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Pytania </a:t>
            </a:r>
            <a:r>
              <a:rPr spc="-5" dirty="0">
                <a:latin typeface="Arial"/>
                <a:cs typeface="Arial"/>
              </a:rPr>
              <a:t>do tekstu: kto? Do kogo? </a:t>
            </a:r>
            <a:r>
              <a:rPr dirty="0">
                <a:latin typeface="Arial"/>
                <a:cs typeface="Arial"/>
              </a:rPr>
              <a:t>O </a:t>
            </a:r>
            <a:r>
              <a:rPr spc="-10" dirty="0">
                <a:latin typeface="Arial"/>
                <a:cs typeface="Arial"/>
              </a:rPr>
              <a:t>czym</a:t>
            </a:r>
            <a:r>
              <a:rPr spc="7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mówi?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9484" y="1081071"/>
            <a:ext cx="768667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/>
              <a:t>Teorie </a:t>
            </a:r>
            <a:r>
              <a:rPr sz="2800" spc="-5" dirty="0"/>
              <a:t>lingwistyczne a komunikacja</a:t>
            </a:r>
            <a:r>
              <a:rPr sz="2800" spc="125" dirty="0"/>
              <a:t> </a:t>
            </a:r>
            <a:r>
              <a:rPr sz="2800" spc="-10" dirty="0"/>
              <a:t>językowa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542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947" y="3083646"/>
            <a:ext cx="2959100" cy="2716128"/>
          </a:xfrm>
          <a:prstGeom prst="rect">
            <a:avLst/>
          </a:prstGeom>
          <a:solidFill>
            <a:srgbClr val="333399"/>
          </a:solidFill>
          <a:ln w="12700">
            <a:solidFill>
              <a:srgbClr val="0066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Teorie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aktów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mowy</a:t>
            </a:r>
            <a:endParaRPr sz="2000" dirty="0"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wyrosłe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pragmatywizmu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4773" y="1464957"/>
            <a:ext cx="512508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09795">
              <a:lnSpc>
                <a:spcPct val="12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I</a:t>
            </a:r>
            <a:r>
              <a:rPr spc="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.3)  ZR</a:t>
            </a:r>
          </a:p>
          <a:p>
            <a:pPr marL="12700" marR="131445">
              <a:spcBef>
                <a:spcPts val="430"/>
              </a:spcBef>
              <a:buAutoNum type="arabicParenR"/>
              <a:tabLst>
                <a:tab pos="279400" algn="l"/>
              </a:tabLst>
            </a:pPr>
            <a:r>
              <a:rPr spc="-5" dirty="0">
                <a:latin typeface="Arial"/>
                <a:cs typeface="Arial"/>
              </a:rPr>
              <a:t>określa intencję </a:t>
            </a:r>
            <a:r>
              <a:rPr spc="-10" dirty="0">
                <a:latin typeface="Arial"/>
                <a:cs typeface="Arial"/>
              </a:rPr>
              <a:t>wypowiedzi </a:t>
            </a:r>
            <a:r>
              <a:rPr spc="-5" dirty="0">
                <a:latin typeface="Arial"/>
                <a:cs typeface="Arial"/>
              </a:rPr>
              <a:t>jako aktu </a:t>
            </a:r>
            <a:r>
              <a:rPr dirty="0">
                <a:latin typeface="Arial"/>
                <a:cs typeface="Arial"/>
              </a:rPr>
              <a:t>o </a:t>
            </a:r>
            <a:r>
              <a:rPr spc="-15" dirty="0">
                <a:latin typeface="Arial"/>
                <a:cs typeface="Arial"/>
              </a:rPr>
              <a:t>dwóch  </a:t>
            </a:r>
            <a:r>
              <a:rPr spc="-5" dirty="0">
                <a:latin typeface="Arial"/>
                <a:cs typeface="Arial"/>
              </a:rPr>
              <a:t>znaczeniach: </a:t>
            </a:r>
            <a:r>
              <a:rPr spc="-10" dirty="0">
                <a:latin typeface="Arial"/>
                <a:cs typeface="Arial"/>
              </a:rPr>
              <a:t>dosłownym </a:t>
            </a:r>
            <a:r>
              <a:rPr dirty="0">
                <a:latin typeface="Arial"/>
                <a:cs typeface="Arial"/>
              </a:rPr>
              <a:t>i </a:t>
            </a:r>
            <a:r>
              <a:rPr spc="-10" dirty="0">
                <a:latin typeface="Arial"/>
                <a:cs typeface="Arial"/>
              </a:rPr>
              <a:t>implikowanym  </a:t>
            </a:r>
            <a:r>
              <a:rPr spc="-5" dirty="0">
                <a:latin typeface="Arial"/>
                <a:cs typeface="Arial"/>
              </a:rPr>
              <a:t>(presupozycja);</a:t>
            </a:r>
            <a:endParaRPr dirty="0">
              <a:latin typeface="Arial"/>
              <a:cs typeface="Arial"/>
            </a:endParaRPr>
          </a:p>
          <a:p>
            <a:pPr marL="12700" marR="295275">
              <a:spcBef>
                <a:spcPts val="434"/>
              </a:spcBef>
              <a:buAutoNum type="arabicParenR"/>
              <a:tabLst>
                <a:tab pos="279400" algn="l"/>
              </a:tabLst>
            </a:pPr>
            <a:r>
              <a:rPr spc="-5" dirty="0">
                <a:latin typeface="Arial"/>
                <a:cs typeface="Arial"/>
              </a:rPr>
              <a:t>rozpoznaje </a:t>
            </a:r>
            <a:r>
              <a:rPr dirty="0">
                <a:latin typeface="Arial"/>
                <a:cs typeface="Arial"/>
              </a:rPr>
              <a:t>i </a:t>
            </a:r>
            <a:r>
              <a:rPr spc="-5" dirty="0">
                <a:latin typeface="Arial"/>
                <a:cs typeface="Arial"/>
              </a:rPr>
              <a:t>określa funkcje </a:t>
            </a:r>
            <a:r>
              <a:rPr dirty="0">
                <a:latin typeface="Arial"/>
                <a:cs typeface="Arial"/>
              </a:rPr>
              <a:t>tekstu </a:t>
            </a:r>
            <a:r>
              <a:rPr spc="-5" dirty="0">
                <a:latin typeface="Arial"/>
                <a:cs typeface="Arial"/>
              </a:rPr>
              <a:t>(fatyczną,  magiczną);</a:t>
            </a:r>
            <a:endParaRPr dirty="0">
              <a:latin typeface="Arial"/>
              <a:cs typeface="Arial"/>
            </a:endParaRPr>
          </a:p>
          <a:p>
            <a:pPr marL="12700" marR="5080">
              <a:spcBef>
                <a:spcPts val="434"/>
              </a:spcBef>
              <a:buAutoNum type="arabicParenR"/>
              <a:tabLst>
                <a:tab pos="279400" algn="l"/>
              </a:tabLst>
            </a:pPr>
            <a:r>
              <a:rPr spc="-5" dirty="0">
                <a:latin typeface="Arial"/>
                <a:cs typeface="Arial"/>
              </a:rPr>
              <a:t>określa funkcje </a:t>
            </a:r>
            <a:r>
              <a:rPr spc="-10" dirty="0">
                <a:latin typeface="Arial"/>
                <a:cs typeface="Arial"/>
              </a:rPr>
              <a:t>języka: poznawczą  (kategoryzowanie świata), komunikacyjną  (dostosowanie języka </a:t>
            </a:r>
            <a:r>
              <a:rPr spc="-5" dirty="0">
                <a:latin typeface="Arial"/>
                <a:cs typeface="Arial"/>
              </a:rPr>
              <a:t>do sytuacji </a:t>
            </a:r>
            <a:r>
              <a:rPr spc="-10" dirty="0">
                <a:latin typeface="Arial"/>
                <a:cs typeface="Arial"/>
              </a:rPr>
              <a:t>komunikacyjnej)  </a:t>
            </a:r>
            <a:r>
              <a:rPr spc="-5" dirty="0">
                <a:latin typeface="Arial"/>
                <a:cs typeface="Arial"/>
              </a:rPr>
              <a:t>oraz społeczną </a:t>
            </a:r>
            <a:r>
              <a:rPr spc="-10" dirty="0">
                <a:latin typeface="Arial"/>
                <a:cs typeface="Arial"/>
              </a:rPr>
              <a:t>(budowanie wspólnoty regionalnej,  środowiskowej,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narodowej);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0774" y="5509951"/>
            <a:ext cx="57189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Pytania </a:t>
            </a:r>
            <a:r>
              <a:rPr spc="-5" dirty="0">
                <a:latin typeface="Arial"/>
                <a:cs typeface="Arial"/>
              </a:rPr>
              <a:t>do tekstu: </a:t>
            </a:r>
            <a:r>
              <a:rPr dirty="0">
                <a:latin typeface="Arial"/>
                <a:cs typeface="Arial"/>
              </a:rPr>
              <a:t>O </a:t>
            </a:r>
            <a:r>
              <a:rPr spc="-10" dirty="0">
                <a:latin typeface="Arial"/>
                <a:cs typeface="Arial"/>
              </a:rPr>
              <a:t>czym mówi? </a:t>
            </a:r>
            <a:r>
              <a:rPr dirty="0">
                <a:latin typeface="Arial"/>
                <a:cs typeface="Arial"/>
              </a:rPr>
              <a:t>W </a:t>
            </a:r>
            <a:r>
              <a:rPr spc="-5" dirty="0">
                <a:latin typeface="Arial"/>
                <a:cs typeface="Arial"/>
              </a:rPr>
              <a:t>jakim celu  </a:t>
            </a:r>
            <a:r>
              <a:rPr spc="-15" dirty="0">
                <a:latin typeface="Arial"/>
                <a:cs typeface="Arial"/>
              </a:rPr>
              <a:t>mówi?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6931" y="1012837"/>
            <a:ext cx="768667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/>
              <a:t>Teorie </a:t>
            </a:r>
            <a:r>
              <a:rPr sz="2800" spc="-5" dirty="0"/>
              <a:t>lingwistyczne a komunikacja</a:t>
            </a:r>
            <a:r>
              <a:rPr sz="2800" spc="125" dirty="0"/>
              <a:t> </a:t>
            </a:r>
            <a:r>
              <a:rPr sz="2800" spc="-10" dirty="0"/>
              <a:t>językowa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8751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657" y="2008383"/>
            <a:ext cx="8431530" cy="516808"/>
          </a:xfrm>
          <a:prstGeom prst="rect">
            <a:avLst/>
          </a:prstGeom>
          <a:solidFill>
            <a:srgbClr val="006FC0"/>
          </a:solidFill>
          <a:ln w="12700">
            <a:solidFill>
              <a:srgbClr val="006600"/>
            </a:solidFill>
          </a:ln>
        </p:spPr>
        <p:txBody>
          <a:bodyPr vert="horz" wrap="square" lIns="0" tIns="2413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3200" b="0" spc="-10" dirty="0">
                <a:solidFill>
                  <a:srgbClr val="FFFFFF"/>
                </a:solidFill>
              </a:rPr>
              <a:t>POSTPRAWDA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12786" y="3121891"/>
            <a:ext cx="7342908" cy="1508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Prawda wytworzona po wydarzeniu, zależna </a:t>
            </a:r>
            <a:r>
              <a:rPr dirty="0">
                <a:latin typeface="Arial"/>
                <a:cs typeface="Arial"/>
              </a:rPr>
              <a:t>od  </a:t>
            </a:r>
            <a:r>
              <a:rPr spc="-5" dirty="0">
                <a:latin typeface="Arial"/>
                <a:cs typeface="Arial"/>
              </a:rPr>
              <a:t>okoliczności, w </a:t>
            </a:r>
            <a:r>
              <a:rPr dirty="0">
                <a:latin typeface="Arial"/>
                <a:cs typeface="Arial"/>
              </a:rPr>
              <a:t>których </a:t>
            </a:r>
            <a:r>
              <a:rPr spc="-5" dirty="0">
                <a:latin typeface="Arial"/>
                <a:cs typeface="Arial"/>
              </a:rPr>
              <a:t>obiektywne </a:t>
            </a:r>
            <a:r>
              <a:rPr dirty="0">
                <a:latin typeface="Arial"/>
                <a:cs typeface="Arial"/>
              </a:rPr>
              <a:t>fakty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mają</a:t>
            </a:r>
            <a:endParaRPr dirty="0">
              <a:latin typeface="Arial"/>
              <a:cs typeface="Arial"/>
            </a:endParaRPr>
          </a:p>
          <a:p>
            <a:pPr marL="12700" marR="5080"/>
            <a:r>
              <a:rPr dirty="0">
                <a:latin typeface="Arial"/>
                <a:cs typeface="Arial"/>
              </a:rPr>
              <a:t>mniejszy </a:t>
            </a:r>
            <a:r>
              <a:rPr spc="-5" dirty="0">
                <a:latin typeface="Arial"/>
                <a:cs typeface="Arial"/>
              </a:rPr>
              <a:t>wpływ na kształtowanie opinii publicznej niż  odwoływanie </a:t>
            </a:r>
            <a:r>
              <a:rPr dirty="0">
                <a:latin typeface="Arial"/>
                <a:cs typeface="Arial"/>
              </a:rPr>
              <a:t>się do </a:t>
            </a:r>
            <a:r>
              <a:rPr spc="-5" dirty="0">
                <a:latin typeface="Arial"/>
                <a:cs typeface="Arial"/>
              </a:rPr>
              <a:t>emocji i </a:t>
            </a:r>
            <a:r>
              <a:rPr dirty="0">
                <a:latin typeface="Arial"/>
                <a:cs typeface="Arial"/>
              </a:rPr>
              <a:t>osobistych </a:t>
            </a:r>
            <a:r>
              <a:rPr spc="-5" dirty="0" err="1">
                <a:latin typeface="Arial"/>
                <a:cs typeface="Arial"/>
              </a:rPr>
              <a:t>przekonań</a:t>
            </a:r>
            <a:r>
              <a:rPr spc="-5" dirty="0" smtClean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700"/>
            <a:r>
              <a:rPr spc="-5" dirty="0">
                <a:latin typeface="Arial"/>
                <a:cs typeface="Arial"/>
              </a:rPr>
              <a:t>Obecnie związana z kategorią </a:t>
            </a:r>
            <a:r>
              <a:rPr dirty="0">
                <a:latin typeface="Arial"/>
                <a:cs typeface="Arial"/>
              </a:rPr>
              <a:t>fake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newsów.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9921" y="1084015"/>
            <a:ext cx="6659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45" dirty="0">
                <a:latin typeface="Arial"/>
                <a:cs typeface="Arial"/>
              </a:rPr>
              <a:t>Teorie </a:t>
            </a:r>
            <a:r>
              <a:rPr sz="2800" b="1" spc="-5" dirty="0">
                <a:latin typeface="Arial"/>
                <a:cs typeface="Arial"/>
              </a:rPr>
              <a:t>aktów </a:t>
            </a:r>
            <a:r>
              <a:rPr sz="2800" b="1" spc="-10" dirty="0">
                <a:latin typeface="Arial"/>
                <a:cs typeface="Arial"/>
              </a:rPr>
              <a:t>mowy </a:t>
            </a:r>
            <a:r>
              <a:rPr sz="2800" b="1" spc="-5" dirty="0">
                <a:latin typeface="Arial"/>
                <a:cs typeface="Arial"/>
              </a:rPr>
              <a:t>– </a:t>
            </a:r>
            <a:r>
              <a:rPr sz="2800" b="1" spc="-10" dirty="0">
                <a:latin typeface="Arial"/>
                <a:cs typeface="Arial"/>
              </a:rPr>
              <a:t>słownik</a:t>
            </a:r>
            <a:r>
              <a:rPr sz="2800" b="1" spc="1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terminów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14250" y="5227209"/>
            <a:ext cx="7415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>
                <a:latin typeface="Ubuntu" panose="020B0504030602030204" pitchFamily="34" charset="0"/>
              </a:rPr>
              <a:t>8. rozróżnia pojęcia manipulacji, dezinformacji, </a:t>
            </a:r>
            <a:r>
              <a:rPr lang="pl-PL" b="1" i="1" dirty="0" err="1">
                <a:latin typeface="Ubuntu" panose="020B0504030602030204" pitchFamily="34" charset="0"/>
              </a:rPr>
              <a:t>postprawdy</a:t>
            </a:r>
            <a:r>
              <a:rPr lang="pl-PL" b="1" i="1" dirty="0">
                <a:latin typeface="Ubuntu" panose="020B0504030602030204" pitchFamily="34" charset="0"/>
              </a:rPr>
              <a:t>, stereotypu, bańki informacyjnej, </a:t>
            </a:r>
            <a:r>
              <a:rPr lang="pl-PL" b="1" i="1" dirty="0" err="1">
                <a:latin typeface="Ubuntu" panose="020B0504030602030204" pitchFamily="34" charset="0"/>
              </a:rPr>
              <a:t>wiralności</a:t>
            </a:r>
            <a:r>
              <a:rPr lang="pl-PL" b="1" i="1" dirty="0">
                <a:latin typeface="Ubuntu" panose="020B0504030602030204" pitchFamily="34" charset="0"/>
              </a:rPr>
              <a:t>; rozpoznaje te zjawiska w tekstach i je charakteryzuje;</a:t>
            </a:r>
          </a:p>
        </p:txBody>
      </p:sp>
    </p:spTree>
    <p:extLst>
      <p:ext uri="{BB962C8B-B14F-4D97-AF65-F5344CB8AC3E}">
        <p14:creationId xmlns:p14="http://schemas.microsoft.com/office/powerpoint/2010/main" val="23160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966" y="2595055"/>
            <a:ext cx="8431530" cy="516808"/>
          </a:xfrm>
          <a:prstGeom prst="rect">
            <a:avLst/>
          </a:prstGeom>
          <a:solidFill>
            <a:srgbClr val="006FC0"/>
          </a:solidFill>
          <a:ln w="12700">
            <a:solidFill>
              <a:srgbClr val="006600"/>
            </a:solidFill>
          </a:ln>
        </p:spPr>
        <p:txBody>
          <a:bodyPr vert="horz" wrap="square" lIns="0" tIns="2413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3200" b="0" dirty="0">
                <a:solidFill>
                  <a:srgbClr val="FFFFFF"/>
                </a:solidFill>
              </a:rPr>
              <a:t>BAŃKA</a:t>
            </a:r>
            <a:r>
              <a:rPr sz="3200" b="0" spc="-190" dirty="0">
                <a:solidFill>
                  <a:srgbClr val="FFFFFF"/>
                </a:solidFill>
              </a:rPr>
              <a:t> </a:t>
            </a:r>
            <a:r>
              <a:rPr sz="3200" b="0" dirty="0">
                <a:solidFill>
                  <a:srgbClr val="FFFFFF"/>
                </a:solidFill>
              </a:rPr>
              <a:t>INFORMACYJNA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768475" y="3589101"/>
            <a:ext cx="10339933" cy="2038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97560"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Rodzaj kokonu informacyjnego wynikającego z  zestawu źródeł informacji, z których najczęściej  </a:t>
            </a:r>
            <a:r>
              <a:rPr sz="2000" spc="-20" dirty="0">
                <a:latin typeface="Arial"/>
                <a:cs typeface="Arial"/>
              </a:rPr>
              <a:t>korzystamy.</a:t>
            </a:r>
            <a:endParaRPr sz="2000" dirty="0">
              <a:latin typeface="Arial"/>
              <a:cs typeface="Arial"/>
            </a:endParaRPr>
          </a:p>
          <a:p>
            <a:pPr marL="12700" marR="5080">
              <a:spcBef>
                <a:spcPts val="675"/>
              </a:spcBef>
            </a:pPr>
            <a:r>
              <a:rPr sz="2000" spc="-5" dirty="0">
                <a:latin typeface="Arial"/>
                <a:cs typeface="Arial"/>
              </a:rPr>
              <a:t>Każdy z </a:t>
            </a:r>
            <a:r>
              <a:rPr sz="2000" spc="-10" dirty="0">
                <a:latin typeface="Arial"/>
                <a:cs typeface="Arial"/>
              </a:rPr>
              <a:t>nas </a:t>
            </a:r>
            <a:r>
              <a:rPr sz="2000" spc="-5" dirty="0">
                <a:latin typeface="Arial"/>
                <a:cs typeface="Arial"/>
              </a:rPr>
              <a:t>ma swój, </a:t>
            </a:r>
            <a:r>
              <a:rPr sz="2000" dirty="0">
                <a:latin typeface="Arial"/>
                <a:cs typeface="Arial"/>
              </a:rPr>
              <a:t>mniej </a:t>
            </a:r>
            <a:r>
              <a:rPr sz="2000" spc="-5" dirty="0">
                <a:latin typeface="Arial"/>
                <a:cs typeface="Arial"/>
              </a:rPr>
              <a:t>lub bardziej określony  zestaw źródeł informacji, z których czerpie  codzienną dawkę informacji ze świata. Zwykle jest  on zgodny z naszym światopoglądem, czujemy </a:t>
            </a:r>
            <a:r>
              <a:rPr sz="2000" dirty="0">
                <a:latin typeface="Arial"/>
                <a:cs typeface="Arial"/>
              </a:rPr>
              <a:t>się </a:t>
            </a:r>
            <a:r>
              <a:rPr sz="2000" spc="-5" dirty="0">
                <a:latin typeface="Arial"/>
                <a:cs typeface="Arial"/>
              </a:rPr>
              <a:t>z  nim </a:t>
            </a:r>
            <a:r>
              <a:rPr sz="2000" dirty="0">
                <a:latin typeface="Arial"/>
                <a:cs typeface="Arial"/>
              </a:rPr>
              <a:t>bezpiecznie </a:t>
            </a:r>
            <a:r>
              <a:rPr sz="2000" spc="-5" dirty="0">
                <a:latin typeface="Arial"/>
                <a:cs typeface="Arial"/>
              </a:rPr>
              <a:t>– jak w kokonie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właśnie.</a:t>
            </a:r>
            <a:endParaRPr sz="2000" dirty="0">
              <a:latin typeface="Arial"/>
              <a:cs typeface="Arial"/>
            </a:endParaRPr>
          </a:p>
          <a:p>
            <a:pPr marL="12700" marR="1038860">
              <a:spcBef>
                <a:spcPts val="675"/>
              </a:spcBef>
            </a:pPr>
            <a:r>
              <a:rPr sz="2000" spc="-5" dirty="0">
                <a:latin typeface="Arial"/>
                <a:cs typeface="Arial"/>
              </a:rPr>
              <a:t>Wygodne, ale ryzykowne, nie </a:t>
            </a:r>
            <a:r>
              <a:rPr sz="2000" dirty="0">
                <a:latin typeface="Arial"/>
                <a:cs typeface="Arial"/>
              </a:rPr>
              <a:t>daje </a:t>
            </a:r>
            <a:r>
              <a:rPr sz="2000" spc="-5" dirty="0">
                <a:latin typeface="Arial"/>
                <a:cs typeface="Arial"/>
              </a:rPr>
              <a:t>możliwości  obiektywizacji.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5921" y="1561361"/>
            <a:ext cx="6659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45" dirty="0">
                <a:latin typeface="Arial"/>
                <a:cs typeface="Arial"/>
              </a:rPr>
              <a:t>Teorie </a:t>
            </a:r>
            <a:r>
              <a:rPr sz="2800" b="1" spc="-5" dirty="0">
                <a:latin typeface="Arial"/>
                <a:cs typeface="Arial"/>
              </a:rPr>
              <a:t>aktów </a:t>
            </a:r>
            <a:r>
              <a:rPr sz="2800" b="1" spc="-10" dirty="0">
                <a:latin typeface="Arial"/>
                <a:cs typeface="Arial"/>
              </a:rPr>
              <a:t>mowy </a:t>
            </a:r>
            <a:r>
              <a:rPr sz="2800" b="1" spc="-5" dirty="0">
                <a:latin typeface="Arial"/>
                <a:cs typeface="Arial"/>
              </a:rPr>
              <a:t>– </a:t>
            </a:r>
            <a:r>
              <a:rPr sz="2800" b="1" spc="-10" dirty="0">
                <a:latin typeface="Arial"/>
                <a:cs typeface="Arial"/>
              </a:rPr>
              <a:t>słownik</a:t>
            </a:r>
            <a:r>
              <a:rPr sz="2800" b="1" spc="1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terminów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13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5529" y="2428801"/>
            <a:ext cx="8431530" cy="516808"/>
          </a:xfrm>
          <a:prstGeom prst="rect">
            <a:avLst/>
          </a:prstGeom>
          <a:solidFill>
            <a:srgbClr val="006FC0"/>
          </a:solidFill>
          <a:ln w="12700">
            <a:solidFill>
              <a:srgbClr val="006600"/>
            </a:solidFill>
          </a:ln>
        </p:spPr>
        <p:txBody>
          <a:bodyPr vert="horz" wrap="square" lIns="0" tIns="2413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3200" b="0" dirty="0">
                <a:solidFill>
                  <a:srgbClr val="FFFFFF"/>
                </a:solidFill>
              </a:rPr>
              <a:t>BAŃKA</a:t>
            </a:r>
            <a:r>
              <a:rPr sz="3200" b="0" spc="-190" dirty="0">
                <a:solidFill>
                  <a:srgbClr val="FFFFFF"/>
                </a:solidFill>
              </a:rPr>
              <a:t> </a:t>
            </a:r>
            <a:r>
              <a:rPr sz="3200" b="0" dirty="0">
                <a:solidFill>
                  <a:srgbClr val="FFFFFF"/>
                </a:solidFill>
              </a:rPr>
              <a:t>INFORMACYJNA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52429" y="3088319"/>
            <a:ext cx="8794163" cy="230447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</a:pPr>
            <a:r>
              <a:rPr sz="2000" spc="-5" dirty="0">
                <a:latin typeface="Arial"/>
                <a:cs typeface="Arial"/>
              </a:rPr>
              <a:t>Źródła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zagrożeń:</a:t>
            </a:r>
            <a:endParaRPr sz="2000" dirty="0">
              <a:latin typeface="Arial"/>
              <a:cs typeface="Arial"/>
            </a:endParaRPr>
          </a:p>
          <a:p>
            <a:pPr marL="469265" indent="-457200"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235585" algn="l"/>
              </a:tabLst>
            </a:pPr>
            <a:r>
              <a:rPr sz="2000" dirty="0">
                <a:latin typeface="Arial"/>
                <a:cs typeface="Arial"/>
              </a:rPr>
              <a:t>tylko </a:t>
            </a:r>
            <a:r>
              <a:rPr sz="2000" spc="-5" dirty="0">
                <a:latin typeface="Arial"/>
                <a:cs typeface="Arial"/>
              </a:rPr>
              <a:t>jedna stacja telewizyjna,</a:t>
            </a:r>
            <a:endParaRPr sz="2000" dirty="0">
              <a:latin typeface="Arial"/>
              <a:cs typeface="Arial"/>
            </a:endParaRPr>
          </a:p>
          <a:p>
            <a:pPr marL="469900" marR="1732280" indent="-457200"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235585" algn="l"/>
              </a:tabLst>
            </a:pPr>
            <a:r>
              <a:rPr sz="2000" spc="-5" dirty="0">
                <a:latin typeface="Arial"/>
                <a:cs typeface="Arial"/>
              </a:rPr>
              <a:t>dobór </a:t>
            </a:r>
            <a:r>
              <a:rPr sz="2000" dirty="0">
                <a:latin typeface="Arial"/>
                <a:cs typeface="Arial"/>
              </a:rPr>
              <a:t>źródeł </a:t>
            </a:r>
            <a:r>
              <a:rPr sz="2000" spc="-5" dirty="0">
                <a:latin typeface="Arial"/>
                <a:cs typeface="Arial"/>
              </a:rPr>
              <a:t>informacji uwarunkowany  światopoglądowo,</a:t>
            </a:r>
            <a:endParaRPr sz="2000" dirty="0">
              <a:latin typeface="Arial"/>
              <a:cs typeface="Arial"/>
            </a:endParaRPr>
          </a:p>
          <a:p>
            <a:pPr marL="469265" indent="-457200"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35585" algn="l"/>
              </a:tabLst>
            </a:pPr>
            <a:r>
              <a:rPr sz="2000" dirty="0">
                <a:latin typeface="Arial"/>
                <a:cs typeface="Arial"/>
              </a:rPr>
              <a:t>tylko </a:t>
            </a:r>
            <a:r>
              <a:rPr sz="2000" spc="-5" dirty="0">
                <a:latin typeface="Arial"/>
                <a:cs typeface="Arial"/>
              </a:rPr>
              <a:t>jeden </a:t>
            </a:r>
            <a:r>
              <a:rPr sz="2000" dirty="0">
                <a:latin typeface="Arial"/>
                <a:cs typeface="Arial"/>
              </a:rPr>
              <a:t>rodzaj </a:t>
            </a:r>
            <a:r>
              <a:rPr sz="2000" spc="-5" dirty="0">
                <a:latin typeface="Arial"/>
                <a:cs typeface="Arial"/>
              </a:rPr>
              <a:t>mediów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społecznościowych,</a:t>
            </a:r>
            <a:endParaRPr sz="2000" dirty="0">
              <a:latin typeface="Arial"/>
              <a:cs typeface="Arial"/>
            </a:endParaRPr>
          </a:p>
          <a:p>
            <a:pPr marL="469900" marR="5080" indent="-457200" algn="just">
              <a:spcBef>
                <a:spcPts val="675"/>
              </a:spcBef>
              <a:buFont typeface="Arial" panose="020B0604020202020204" pitchFamily="34" charset="0"/>
              <a:buChar char="•"/>
              <a:tabLst>
                <a:tab pos="235585" algn="l"/>
              </a:tabLst>
            </a:pPr>
            <a:r>
              <a:rPr sz="2000" spc="-5" dirty="0">
                <a:latin typeface="Arial"/>
                <a:cs typeface="Arial"/>
              </a:rPr>
              <a:t>ta sama wyszukiwarka internetowa - każda z nich  indeksuje inne </a:t>
            </a:r>
            <a:r>
              <a:rPr sz="2000" spc="-30" dirty="0">
                <a:latin typeface="Arial"/>
                <a:cs typeface="Arial"/>
              </a:rPr>
              <a:t>zasoby, </a:t>
            </a:r>
            <a:r>
              <a:rPr sz="2000" spc="-5" dirty="0">
                <a:latin typeface="Arial"/>
                <a:cs typeface="Arial"/>
              </a:rPr>
              <a:t>a to sprawia, </a:t>
            </a:r>
            <a:r>
              <a:rPr sz="2000" dirty="0">
                <a:latin typeface="Arial"/>
                <a:cs typeface="Arial"/>
              </a:rPr>
              <a:t>że na to </a:t>
            </a:r>
            <a:r>
              <a:rPr sz="2000" spc="-5" dirty="0">
                <a:latin typeface="Arial"/>
                <a:cs typeface="Arial"/>
              </a:rPr>
              <a:t>samo  </a:t>
            </a:r>
            <a:r>
              <a:rPr sz="2000" dirty="0">
                <a:latin typeface="Arial"/>
                <a:cs typeface="Arial"/>
              </a:rPr>
              <a:t>zapytanie otrzymasz inne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wyniki</a:t>
            </a:r>
            <a:r>
              <a:rPr sz="200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3085" y="1459761"/>
            <a:ext cx="6659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45" dirty="0">
                <a:latin typeface="Arial"/>
                <a:cs typeface="Arial"/>
              </a:rPr>
              <a:t>Teorie </a:t>
            </a:r>
            <a:r>
              <a:rPr sz="2800" b="1" spc="-5" dirty="0">
                <a:latin typeface="Arial"/>
                <a:cs typeface="Arial"/>
              </a:rPr>
              <a:t>aktów </a:t>
            </a:r>
            <a:r>
              <a:rPr sz="2800" b="1" spc="-10" dirty="0">
                <a:latin typeface="Arial"/>
                <a:cs typeface="Arial"/>
              </a:rPr>
              <a:t>mowy </a:t>
            </a:r>
            <a:r>
              <a:rPr sz="2800" b="1" spc="-5" dirty="0">
                <a:latin typeface="Arial"/>
                <a:cs typeface="Arial"/>
              </a:rPr>
              <a:t>– </a:t>
            </a:r>
            <a:r>
              <a:rPr sz="2800" b="1" spc="-10" dirty="0">
                <a:latin typeface="Arial"/>
                <a:cs typeface="Arial"/>
              </a:rPr>
              <a:t>słownik</a:t>
            </a:r>
            <a:r>
              <a:rPr sz="2800" b="1" spc="1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terminów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1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761998" y="1126066"/>
          <a:ext cx="10498668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9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2401"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 smtClean="0">
                          <a:solidFill>
                            <a:srgbClr val="C00000"/>
                          </a:solidFill>
                        </a:rPr>
                        <a:t>Część</a:t>
                      </a:r>
                      <a:r>
                        <a:rPr lang="pl-PL" sz="2000" b="0" baseline="0" dirty="0" smtClean="0">
                          <a:solidFill>
                            <a:srgbClr val="C00000"/>
                          </a:solidFill>
                        </a:rPr>
                        <a:t> 1. Język polski w użyciu</a:t>
                      </a:r>
                    </a:p>
                    <a:p>
                      <a:pPr algn="ctr"/>
                      <a:endParaRPr lang="pl-PL" sz="2000" b="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komunikacja językowa i kultura języka, tj. wymagania II.3.1)–8) oraz II.3.10) </a:t>
                      </a:r>
                      <a:endParaRPr lang="pl-PL" sz="2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e) ortografia i interpunkcja, tj. wymagania II.4.1)–3) </a:t>
                      </a:r>
                      <a:endParaRPr lang="pl-PL" sz="2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f) elementy retoryki, tj. wymagania III.1.1)–6) oraz III.1.8)–10) </a:t>
                      </a:r>
                      <a:endParaRPr lang="pl-PL" sz="2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g) pisanie, tj. wymagania III.2.1), III.2.3)–4), III.2.6)–8) oraz III.2.10)–11) </a:t>
                      </a:r>
                      <a:endParaRPr lang="pl-PL" sz="2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h) samokształcenie, tj. wymagania IV.4)–6) oraz IV.8). </a:t>
                      </a:r>
                      <a:endParaRPr lang="pl-PL" sz="2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sz="20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b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pl-PL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solidFill>
                            <a:srgbClr val="C00000"/>
                          </a:solidFill>
                        </a:rPr>
                        <a:t>Część 2. Test historycznoliteracki</a:t>
                      </a:r>
                    </a:p>
                    <a:p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pl-PL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pl-PL" sz="2000" dirty="0" smtClean="0">
                          <a:solidFill>
                            <a:srgbClr val="C00000"/>
                          </a:solidFill>
                        </a:rPr>
                        <a:t>II.3.2)–II.3.5), II.3.8), II.4.2) oraz II.4.3)</a:t>
                      </a:r>
                    </a:p>
                    <a:p>
                      <a:r>
                        <a:rPr lang="pl-PL" sz="2000" dirty="0" smtClean="0">
                          <a:solidFill>
                            <a:srgbClr val="C00000"/>
                          </a:solidFill>
                        </a:rPr>
                        <a:t>d) elementy retoryki, tj. wymagania III.1.1)–6) oraz III.1.8)–11)</a:t>
                      </a:r>
                    </a:p>
                    <a:p>
                      <a:r>
                        <a:rPr lang="pl-PL" sz="2000" dirty="0" smtClean="0">
                          <a:solidFill>
                            <a:srgbClr val="C00000"/>
                          </a:solidFill>
                        </a:rPr>
                        <a:t>e) pisanie, tj. wymagania III.2.1), III.2.3)–4), III.2.7)–8) oraz III.2.10)–11)</a:t>
                      </a:r>
                    </a:p>
                    <a:p>
                      <a:r>
                        <a:rPr lang="pl-PL" sz="2000" dirty="0" smtClean="0">
                          <a:solidFill>
                            <a:srgbClr val="C00000"/>
                          </a:solidFill>
                        </a:rPr>
                        <a:t>f) samokształcenie, tj. wymagania IV.4)–6) oraz IV.8)</a:t>
                      </a:r>
                    </a:p>
                    <a:p>
                      <a:r>
                        <a:rPr lang="pl-PL" sz="2000" dirty="0" smtClean="0">
                          <a:solidFill>
                            <a:srgbClr val="C00000"/>
                          </a:solidFill>
                        </a:rPr>
                        <a:t>g) znajomości lektur obowiązkowych – pkt 1)–49) oraz treny i pieśni Jana Kochanowskiego, bajki Ignacego Krasickiego, Dziady cz. II i Pan Tadeusz Adama Mickiewicza, Zemsta Aleksandra Fredry, Balladyna Juliusza Słowackiego [wymaganie I.1.12)].</a:t>
                      </a:r>
                    </a:p>
                    <a:p>
                      <a:endParaRPr lang="pl-PL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4165600" y="1532466"/>
            <a:ext cx="3886200" cy="321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Sprawdzane umiejętności</a:t>
            </a:r>
          </a:p>
        </p:txBody>
      </p:sp>
      <p:sp>
        <p:nvSpPr>
          <p:cNvPr id="2" name="Zwój poziomy 1"/>
          <p:cNvSpPr/>
          <p:nvPr/>
        </p:nvSpPr>
        <p:spPr>
          <a:xfrm>
            <a:off x="533399" y="5621866"/>
            <a:ext cx="3691467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white"/>
                </a:solidFill>
              </a:rPr>
              <a:t>Około 1000 słów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02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8584" y="2678911"/>
            <a:ext cx="8431530" cy="668773"/>
          </a:xfrm>
          <a:prstGeom prst="rect">
            <a:avLst/>
          </a:prstGeom>
          <a:solidFill>
            <a:srgbClr val="006FC0"/>
          </a:solidFill>
          <a:ln w="12700">
            <a:solidFill>
              <a:srgbClr val="006600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algn="ctr">
              <a:spcBef>
                <a:spcPts val="137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Wiralność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683" y="3368893"/>
            <a:ext cx="831469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virality </a:t>
            </a:r>
            <a:r>
              <a:rPr sz="2800" spc="-5" dirty="0">
                <a:latin typeface="Arial"/>
                <a:cs typeface="Arial"/>
              </a:rPr>
              <a:t>(ang.) - zdolność produktu / informacji / usługi  do </a:t>
            </a:r>
            <a:r>
              <a:rPr sz="2800" dirty="0">
                <a:latin typeface="Arial"/>
                <a:cs typeface="Arial"/>
              </a:rPr>
              <a:t>zarażania </a:t>
            </a:r>
            <a:r>
              <a:rPr sz="2800" spc="-5" dirty="0">
                <a:latin typeface="Arial"/>
                <a:cs typeface="Arial"/>
              </a:rPr>
              <a:t>(pozytywnego) nowych potencjalnych  </a:t>
            </a:r>
            <a:r>
              <a:rPr sz="2800" spc="-20" dirty="0">
                <a:latin typeface="Arial"/>
                <a:cs typeface="Arial"/>
              </a:rPr>
              <a:t>produktów.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5848" y="1587604"/>
            <a:ext cx="6659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45" dirty="0">
                <a:latin typeface="Arial"/>
                <a:cs typeface="Arial"/>
              </a:rPr>
              <a:t>Teorie </a:t>
            </a:r>
            <a:r>
              <a:rPr sz="2800" b="1" spc="-5" dirty="0">
                <a:latin typeface="Arial"/>
                <a:cs typeface="Arial"/>
              </a:rPr>
              <a:t>aktów </a:t>
            </a:r>
            <a:r>
              <a:rPr sz="2800" b="1" spc="-10" dirty="0">
                <a:latin typeface="Arial"/>
                <a:cs typeface="Arial"/>
              </a:rPr>
              <a:t>mowy </a:t>
            </a:r>
            <a:r>
              <a:rPr sz="2800" b="1" spc="-5" dirty="0">
                <a:latin typeface="Arial"/>
                <a:cs typeface="Arial"/>
              </a:rPr>
              <a:t>– </a:t>
            </a:r>
            <a:r>
              <a:rPr sz="2800" b="1" spc="-10" dirty="0">
                <a:latin typeface="Arial"/>
                <a:cs typeface="Arial"/>
              </a:rPr>
              <a:t>słownik</a:t>
            </a:r>
            <a:r>
              <a:rPr sz="2800" b="1" spc="1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terminów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86621" y="4469390"/>
            <a:ext cx="4341380" cy="1746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0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4766" y="2478839"/>
            <a:ext cx="8431530" cy="669414"/>
          </a:xfrm>
          <a:prstGeom prst="rect">
            <a:avLst/>
          </a:prstGeom>
          <a:solidFill>
            <a:srgbClr val="006FC0"/>
          </a:solidFill>
          <a:ln w="12700">
            <a:solidFill>
              <a:srgbClr val="006600"/>
            </a:solidFill>
          </a:ln>
        </p:spPr>
        <p:txBody>
          <a:bodyPr vert="horz" wrap="square" lIns="0" tIns="17526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380"/>
              </a:spcBef>
            </a:pPr>
            <a:r>
              <a:rPr sz="3200" b="0" spc="-5" dirty="0">
                <a:solidFill>
                  <a:srgbClr val="FFFFFF"/>
                </a:solidFill>
              </a:rPr>
              <a:t>Wiralność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17914" y="3365396"/>
            <a:ext cx="10123714" cy="26872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6260"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Zjawisko typowe dla społeczności internetowych i  polega na rozprzestrzenianiu </a:t>
            </a:r>
            <a:r>
              <a:rPr sz="2800" dirty="0">
                <a:latin typeface="Arial"/>
                <a:cs typeface="Arial"/>
              </a:rPr>
              <a:t>się treści </a:t>
            </a:r>
            <a:r>
              <a:rPr sz="2800" spc="-5" dirty="0">
                <a:latin typeface="Arial"/>
                <a:cs typeface="Arial"/>
              </a:rPr>
              <a:t>w bardzo  </a:t>
            </a:r>
            <a:r>
              <a:rPr sz="2800" dirty="0">
                <a:latin typeface="Arial"/>
                <a:cs typeface="Arial"/>
              </a:rPr>
              <a:t>szybkim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tempie.</a:t>
            </a:r>
            <a:endParaRPr sz="2800" dirty="0">
              <a:latin typeface="Arial"/>
              <a:cs typeface="Arial"/>
            </a:endParaRPr>
          </a:p>
          <a:p>
            <a:pPr marL="12065">
              <a:spcBef>
                <a:spcPts val="675"/>
              </a:spcBef>
              <a:tabLst>
                <a:tab pos="235585" algn="l"/>
              </a:tabLst>
            </a:pPr>
            <a:r>
              <a:rPr sz="2800" spc="-5" dirty="0">
                <a:latin typeface="Arial"/>
                <a:cs typeface="Arial"/>
              </a:rPr>
              <a:t>Obecnie wszystko w internecie może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mieć</a:t>
            </a:r>
            <a:endParaRPr sz="2800" dirty="0">
              <a:latin typeface="Arial"/>
              <a:cs typeface="Arial"/>
            </a:endParaRPr>
          </a:p>
          <a:p>
            <a:pPr marL="12700" marR="5080"/>
            <a:r>
              <a:rPr sz="2800" spc="-5" dirty="0">
                <a:latin typeface="Arial"/>
                <a:cs typeface="Arial"/>
              </a:rPr>
              <a:t>potencjał wiralny Użytkownicy przesyłają między  sobą angażujące </a:t>
            </a:r>
            <a:r>
              <a:rPr sz="2800" dirty="0">
                <a:latin typeface="Arial"/>
                <a:cs typeface="Arial"/>
              </a:rPr>
              <a:t>obrazki, </a:t>
            </a:r>
            <a:r>
              <a:rPr sz="2800" spc="-5" dirty="0">
                <a:latin typeface="Arial"/>
                <a:cs typeface="Arial"/>
              </a:rPr>
              <a:t>memy </a:t>
            </a:r>
            <a:r>
              <a:rPr sz="2800" dirty="0">
                <a:latin typeface="Arial"/>
                <a:cs typeface="Arial"/>
              </a:rPr>
              <a:t>czy </a:t>
            </a:r>
            <a:r>
              <a:rPr sz="2800" spc="-5" dirty="0">
                <a:latin typeface="Arial"/>
                <a:cs typeface="Arial"/>
              </a:rPr>
              <a:t>filmy i w </a:t>
            </a:r>
            <a:r>
              <a:rPr sz="2800" dirty="0">
                <a:latin typeface="Arial"/>
                <a:cs typeface="Arial"/>
              </a:rPr>
              <a:t>krótkim  </a:t>
            </a:r>
            <a:r>
              <a:rPr sz="2800" spc="-5" dirty="0">
                <a:latin typeface="Arial"/>
                <a:cs typeface="Arial"/>
              </a:rPr>
              <a:t>czasie obiegają ona (niemal) całą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sieć.…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8612" y="1573668"/>
            <a:ext cx="6659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45" dirty="0">
                <a:latin typeface="Arial"/>
                <a:cs typeface="Arial"/>
              </a:rPr>
              <a:t>Teorie </a:t>
            </a:r>
            <a:r>
              <a:rPr sz="2800" b="1" spc="-5" dirty="0">
                <a:latin typeface="Arial"/>
                <a:cs typeface="Arial"/>
              </a:rPr>
              <a:t>aktów </a:t>
            </a:r>
            <a:r>
              <a:rPr sz="2800" b="1" spc="-10" dirty="0">
                <a:latin typeface="Arial"/>
                <a:cs typeface="Arial"/>
              </a:rPr>
              <a:t>mowy </a:t>
            </a:r>
            <a:r>
              <a:rPr sz="2800" b="1" spc="-5" dirty="0">
                <a:latin typeface="Arial"/>
                <a:cs typeface="Arial"/>
              </a:rPr>
              <a:t>– </a:t>
            </a:r>
            <a:r>
              <a:rPr sz="2800" b="1" spc="-10" dirty="0">
                <a:latin typeface="Arial"/>
                <a:cs typeface="Arial"/>
              </a:rPr>
              <a:t>słownik</a:t>
            </a:r>
            <a:r>
              <a:rPr sz="2800" b="1" spc="1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terminów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4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737" y="3970338"/>
            <a:ext cx="2959100" cy="2569934"/>
          </a:xfrm>
          <a:prstGeom prst="rect">
            <a:avLst/>
          </a:prstGeom>
          <a:solidFill>
            <a:srgbClr val="333399"/>
          </a:solidFill>
          <a:ln w="12700">
            <a:solidFill>
              <a:srgbClr val="0066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544830">
              <a:spcBef>
                <a:spcPts val="181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Socjolingwistyka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0301" y="1152905"/>
            <a:ext cx="6605154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6265">
              <a:spcBef>
                <a:spcPts val="100"/>
              </a:spcBef>
            </a:pPr>
            <a:r>
              <a:rPr spc="-35" dirty="0">
                <a:latin typeface="Arial"/>
                <a:cs typeface="Arial"/>
              </a:rPr>
              <a:t>Teoria </a:t>
            </a:r>
            <a:r>
              <a:rPr spc="-5" dirty="0">
                <a:latin typeface="Arial"/>
                <a:cs typeface="Arial"/>
              </a:rPr>
              <a:t>społecznych odmian </a:t>
            </a:r>
            <a:r>
              <a:rPr spc="-10" dirty="0">
                <a:latin typeface="Arial"/>
                <a:cs typeface="Arial"/>
              </a:rPr>
              <a:t>języka </a:t>
            </a:r>
            <a:r>
              <a:rPr dirty="0">
                <a:latin typeface="Arial"/>
                <a:cs typeface="Arial"/>
              </a:rPr>
              <a:t>i </a:t>
            </a:r>
            <a:r>
              <a:rPr spc="-5" dirty="0">
                <a:latin typeface="Arial"/>
                <a:cs typeface="Arial"/>
              </a:rPr>
              <a:t>ich </a:t>
            </a:r>
            <a:r>
              <a:rPr dirty="0">
                <a:latin typeface="Arial"/>
                <a:cs typeface="Arial"/>
              </a:rPr>
              <a:t>roli w  </a:t>
            </a:r>
            <a:r>
              <a:rPr spc="-5" dirty="0">
                <a:latin typeface="Arial"/>
                <a:cs typeface="Arial"/>
              </a:rPr>
              <a:t>komunikacji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językowej.</a:t>
            </a:r>
            <a:endParaRPr dirty="0">
              <a:latin typeface="Arial"/>
              <a:cs typeface="Arial"/>
            </a:endParaRPr>
          </a:p>
          <a:p>
            <a:pPr marL="12700"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Określ </a:t>
            </a:r>
            <a:r>
              <a:rPr spc="-5" dirty="0">
                <a:latin typeface="Arial"/>
                <a:cs typeface="Arial"/>
              </a:rPr>
              <a:t>sposoby postrzegania </a:t>
            </a:r>
            <a:r>
              <a:rPr spc="-10" dirty="0">
                <a:latin typeface="Arial"/>
                <a:cs typeface="Arial"/>
              </a:rPr>
              <a:t>świata </a:t>
            </a:r>
            <a:r>
              <a:rPr dirty="0">
                <a:latin typeface="Arial"/>
                <a:cs typeface="Arial"/>
              </a:rPr>
              <a:t>i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sposoby</a:t>
            </a:r>
            <a:endParaRPr dirty="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pc="-10" dirty="0">
                <a:latin typeface="Arial"/>
                <a:cs typeface="Arial"/>
              </a:rPr>
              <a:t>porozumiewania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się.</a:t>
            </a:r>
            <a:endParaRPr dirty="0">
              <a:latin typeface="Arial"/>
              <a:cs typeface="Arial"/>
            </a:endParaRPr>
          </a:p>
          <a:p>
            <a:pPr marL="12700">
              <a:spcBef>
                <a:spcPts val="430"/>
              </a:spcBef>
            </a:pPr>
            <a:r>
              <a:rPr spc="-10" dirty="0">
                <a:latin typeface="Arial"/>
                <a:cs typeface="Arial"/>
              </a:rPr>
              <a:t>(Jadwiga Kowalikowa, </a:t>
            </a:r>
            <a:r>
              <a:rPr spc="-5" dirty="0">
                <a:latin typeface="Arial"/>
                <a:cs typeface="Arial"/>
              </a:rPr>
              <a:t>Urszula</a:t>
            </a:r>
            <a:r>
              <a:rPr spc="9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Żydek-Bednarczuk)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0300" y="2963795"/>
            <a:ext cx="4914900" cy="15621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spcBef>
                <a:spcPts val="530"/>
              </a:spcBef>
            </a:pPr>
            <a:r>
              <a:rPr dirty="0">
                <a:latin typeface="Arial"/>
                <a:cs typeface="Arial"/>
              </a:rPr>
              <a:t>II.2)</a:t>
            </a:r>
          </a:p>
          <a:p>
            <a:pPr marL="278765" indent="-266700">
              <a:spcBef>
                <a:spcPts val="434"/>
              </a:spcBef>
              <a:buAutoNum type="arabicParenR" startAt="2"/>
              <a:tabLst>
                <a:tab pos="279400" algn="l"/>
              </a:tabLst>
            </a:pPr>
            <a:r>
              <a:rPr spc="-5" dirty="0">
                <a:latin typeface="Arial"/>
                <a:cs typeface="Arial"/>
              </a:rPr>
              <a:t>rozróżnia style funkcjonalne </a:t>
            </a:r>
            <a:r>
              <a:rPr spc="-10" dirty="0">
                <a:latin typeface="Arial"/>
                <a:cs typeface="Arial"/>
              </a:rPr>
              <a:t>polszczyzny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oraz</a:t>
            </a:r>
            <a:endParaRPr dirty="0">
              <a:latin typeface="Arial"/>
              <a:cs typeface="Arial"/>
            </a:endParaRPr>
          </a:p>
          <a:p>
            <a:pPr marL="12700"/>
            <a:r>
              <a:rPr spc="-5" dirty="0">
                <a:latin typeface="Arial"/>
                <a:cs typeface="Arial"/>
              </a:rPr>
              <a:t>rozumie zasady ich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stosowania;</a:t>
            </a:r>
            <a:endParaRPr dirty="0">
              <a:latin typeface="Arial"/>
              <a:cs typeface="Arial"/>
            </a:endParaRPr>
          </a:p>
          <a:p>
            <a:pPr marL="12700" marR="671195">
              <a:spcBef>
                <a:spcPts val="430"/>
              </a:spcBef>
              <a:buAutoNum type="arabicParenR" startAt="3"/>
              <a:tabLst>
                <a:tab pos="279400" algn="l"/>
              </a:tabLst>
            </a:pPr>
            <a:r>
              <a:rPr spc="-5" dirty="0">
                <a:latin typeface="Arial"/>
                <a:cs typeface="Arial"/>
              </a:rPr>
              <a:t>rozpoznaje </a:t>
            </a:r>
            <a:r>
              <a:rPr dirty="0">
                <a:latin typeface="Arial"/>
                <a:cs typeface="Arial"/>
              </a:rPr>
              <a:t>i </a:t>
            </a:r>
            <a:r>
              <a:rPr spc="-10" dirty="0">
                <a:latin typeface="Arial"/>
                <a:cs typeface="Arial"/>
              </a:rPr>
              <a:t>ocenia </a:t>
            </a:r>
            <a:r>
              <a:rPr spc="-5" dirty="0">
                <a:latin typeface="Arial"/>
                <a:cs typeface="Arial"/>
              </a:rPr>
              <a:t>modę </a:t>
            </a:r>
            <a:r>
              <a:rPr spc="-10" dirty="0">
                <a:latin typeface="Arial"/>
                <a:cs typeface="Arial"/>
              </a:rPr>
              <a:t>językową </a:t>
            </a:r>
            <a:r>
              <a:rPr spc="-20" dirty="0">
                <a:latin typeface="Arial"/>
                <a:cs typeface="Arial"/>
              </a:rPr>
              <a:t>we  </a:t>
            </a:r>
            <a:r>
              <a:rPr spc="-10" dirty="0">
                <a:latin typeface="Arial"/>
                <a:cs typeface="Arial"/>
              </a:rPr>
              <a:t>współczesnym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języku;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0301" y="4884546"/>
            <a:ext cx="4926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Pytania </a:t>
            </a:r>
            <a:r>
              <a:rPr spc="-5" dirty="0">
                <a:latin typeface="Arial"/>
                <a:cs typeface="Arial"/>
              </a:rPr>
              <a:t>do tekstu: </a:t>
            </a:r>
            <a:r>
              <a:rPr dirty="0">
                <a:latin typeface="Arial"/>
                <a:cs typeface="Arial"/>
              </a:rPr>
              <a:t>W </a:t>
            </a:r>
            <a:r>
              <a:rPr spc="-5" dirty="0">
                <a:latin typeface="Arial"/>
                <a:cs typeface="Arial"/>
              </a:rPr>
              <a:t>jaki sposób </a:t>
            </a:r>
            <a:r>
              <a:rPr spc="-10" dirty="0">
                <a:latin typeface="Arial"/>
                <a:cs typeface="Arial"/>
              </a:rPr>
              <a:t>mówi? </a:t>
            </a:r>
            <a:r>
              <a:rPr dirty="0">
                <a:latin typeface="Arial"/>
                <a:cs typeface="Arial"/>
              </a:rPr>
              <a:t>W </a:t>
            </a:r>
            <a:r>
              <a:rPr spc="-5" dirty="0">
                <a:latin typeface="Arial"/>
                <a:cs typeface="Arial"/>
              </a:rPr>
              <a:t>jakim  celu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mówi?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9737" y="2223416"/>
            <a:ext cx="3966008" cy="87395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/>
              <a:t>Teorie </a:t>
            </a:r>
            <a:r>
              <a:rPr sz="2800" spc="-5" dirty="0" err="1"/>
              <a:t>lingwistyczne</a:t>
            </a:r>
            <a:r>
              <a:rPr sz="2800" spc="-5" dirty="0"/>
              <a:t> </a:t>
            </a:r>
            <a:r>
              <a:rPr lang="pl-PL" sz="2800" spc="-5" dirty="0" smtClean="0"/>
              <a:t>            </a:t>
            </a:r>
            <a:r>
              <a:rPr sz="2800" spc="-5" dirty="0" smtClean="0"/>
              <a:t>a </a:t>
            </a:r>
            <a:r>
              <a:rPr sz="2800" spc="-5" dirty="0"/>
              <a:t>komunikacja</a:t>
            </a:r>
            <a:r>
              <a:rPr sz="2800" spc="125" dirty="0"/>
              <a:t> </a:t>
            </a:r>
            <a:r>
              <a:rPr sz="2800" spc="-10" dirty="0"/>
              <a:t>językowa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813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639" y="3406919"/>
            <a:ext cx="2959100" cy="2569934"/>
          </a:xfrm>
          <a:prstGeom prst="rect">
            <a:avLst/>
          </a:prstGeom>
          <a:solidFill>
            <a:srgbClr val="333399"/>
          </a:solidFill>
          <a:ln w="12700">
            <a:solidFill>
              <a:srgbClr val="0066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544830">
              <a:spcBef>
                <a:spcPts val="181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Socjolingwistyka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2364" y="1816133"/>
            <a:ext cx="6741313" cy="27151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14240">
              <a:lnSpc>
                <a:spcPct val="12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I</a:t>
            </a:r>
            <a:r>
              <a:rPr spc="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.2)  ZR</a:t>
            </a:r>
          </a:p>
          <a:p>
            <a:pPr marL="278765" indent="-266700">
              <a:spcBef>
                <a:spcPts val="430"/>
              </a:spcBef>
              <a:buAutoNum type="arabicParenR" startAt="3"/>
              <a:tabLst>
                <a:tab pos="279400" algn="l"/>
              </a:tabLst>
            </a:pPr>
            <a:r>
              <a:rPr spc="-5" dirty="0">
                <a:latin typeface="Arial"/>
                <a:cs typeface="Arial"/>
              </a:rPr>
              <a:t>rozumie pojęcie socjolektu; rozpoznaje </a:t>
            </a:r>
            <a:r>
              <a:rPr dirty="0">
                <a:latin typeface="Arial"/>
                <a:cs typeface="Arial"/>
              </a:rPr>
              <a:t>i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określa</a:t>
            </a:r>
            <a:endParaRPr dirty="0">
              <a:latin typeface="Arial"/>
              <a:cs typeface="Arial"/>
            </a:endParaRPr>
          </a:p>
          <a:p>
            <a:pPr marL="12700"/>
            <a:r>
              <a:rPr spc="-10" dirty="0">
                <a:latin typeface="Arial"/>
                <a:cs typeface="Arial"/>
              </a:rPr>
              <a:t>jego </a:t>
            </a:r>
            <a:r>
              <a:rPr spc="-5" dirty="0">
                <a:latin typeface="Arial"/>
                <a:cs typeface="Arial"/>
              </a:rPr>
              <a:t>fukcje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komunikacyjne;</a:t>
            </a:r>
            <a:endParaRPr dirty="0">
              <a:latin typeface="Arial"/>
              <a:cs typeface="Arial"/>
            </a:endParaRPr>
          </a:p>
          <a:p>
            <a:pPr marL="12700" marR="234950">
              <a:spcBef>
                <a:spcPts val="434"/>
              </a:spcBef>
              <a:buAutoNum type="arabicParenR" startAt="4"/>
              <a:tabLst>
                <a:tab pos="279400" algn="l"/>
              </a:tabLst>
            </a:pPr>
            <a:r>
              <a:rPr spc="-5" dirty="0">
                <a:latin typeface="Arial"/>
                <a:cs typeface="Arial"/>
              </a:rPr>
              <a:t>rozumie, </a:t>
            </a:r>
            <a:r>
              <a:rPr dirty="0">
                <a:latin typeface="Arial"/>
                <a:cs typeface="Arial"/>
              </a:rPr>
              <a:t>co to </a:t>
            </a:r>
            <a:r>
              <a:rPr spc="-5" dirty="0">
                <a:latin typeface="Arial"/>
                <a:cs typeface="Arial"/>
              </a:rPr>
              <a:t>jest tabu </a:t>
            </a:r>
            <a:r>
              <a:rPr spc="-10" dirty="0">
                <a:latin typeface="Arial"/>
                <a:cs typeface="Arial"/>
              </a:rPr>
              <a:t>językowe; </a:t>
            </a:r>
            <a:r>
              <a:rPr spc="-5" dirty="0">
                <a:latin typeface="Arial"/>
                <a:cs typeface="Arial"/>
              </a:rPr>
              <a:t>rozpoznaje  jego </a:t>
            </a:r>
            <a:r>
              <a:rPr spc="-10" dirty="0">
                <a:latin typeface="Arial"/>
                <a:cs typeface="Arial"/>
              </a:rPr>
              <a:t>obecność </a:t>
            </a:r>
            <a:r>
              <a:rPr dirty="0">
                <a:latin typeface="Arial"/>
                <a:cs typeface="Arial"/>
              </a:rPr>
              <a:t>w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wypowiedziach;</a:t>
            </a:r>
            <a:endParaRPr dirty="0">
              <a:latin typeface="Arial"/>
              <a:cs typeface="Arial"/>
            </a:endParaRPr>
          </a:p>
          <a:p>
            <a:pPr marL="12700">
              <a:spcBef>
                <a:spcPts val="430"/>
              </a:spcBef>
            </a:pPr>
            <a:r>
              <a:rPr spc="-5" dirty="0">
                <a:latin typeface="Arial"/>
                <a:cs typeface="Arial"/>
              </a:rPr>
              <a:t>6) rozpoznaje i charakteryzuje styl</a:t>
            </a:r>
            <a:r>
              <a:rPr spc="9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indywidualny</a:t>
            </a:r>
            <a:endParaRPr dirty="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pc="-5" dirty="0">
                <a:latin typeface="Arial"/>
                <a:cs typeface="Arial"/>
              </a:rPr>
              <a:t>(dzieła literackiego, autora) oraz </a:t>
            </a:r>
            <a:r>
              <a:rPr spc="-10" dirty="0">
                <a:latin typeface="Arial"/>
                <a:cs typeface="Arial"/>
              </a:rPr>
              <a:t>styl</a:t>
            </a:r>
            <a:r>
              <a:rPr spc="7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typowy</a:t>
            </a:r>
            <a:endParaRPr dirty="0">
              <a:latin typeface="Arial"/>
              <a:cs typeface="Arial"/>
            </a:endParaRPr>
          </a:p>
          <a:p>
            <a:pPr marL="12700" marR="207645"/>
            <a:r>
              <a:rPr spc="-5" dirty="0">
                <a:latin typeface="Arial"/>
                <a:cs typeface="Arial"/>
              </a:rPr>
              <a:t>(gatunku literackiego, prądu literackiego, </a:t>
            </a:r>
            <a:r>
              <a:rPr spc="-10" dirty="0">
                <a:latin typeface="Arial"/>
                <a:cs typeface="Arial"/>
              </a:rPr>
              <a:t>epoki) </a:t>
            </a:r>
            <a:r>
              <a:rPr dirty="0">
                <a:latin typeface="Arial"/>
                <a:cs typeface="Arial"/>
              </a:rPr>
              <a:t>i  </a:t>
            </a:r>
            <a:r>
              <a:rPr spc="-10" dirty="0">
                <a:latin typeface="Arial"/>
                <a:cs typeface="Arial"/>
              </a:rPr>
              <a:t>wykorzystuje </a:t>
            </a:r>
            <a:r>
              <a:rPr dirty="0">
                <a:latin typeface="Arial"/>
                <a:cs typeface="Arial"/>
              </a:rPr>
              <a:t>tę </a:t>
            </a:r>
            <a:r>
              <a:rPr spc="-15" dirty="0">
                <a:latin typeface="Arial"/>
                <a:cs typeface="Arial"/>
              </a:rPr>
              <a:t>wiedzę </a:t>
            </a:r>
            <a:r>
              <a:rPr dirty="0">
                <a:latin typeface="Arial"/>
                <a:cs typeface="Arial"/>
              </a:rPr>
              <a:t>w </a:t>
            </a:r>
            <a:r>
              <a:rPr spc="-5" dirty="0">
                <a:latin typeface="Arial"/>
                <a:cs typeface="Arial"/>
              </a:rPr>
              <a:t>interpretacji </a:t>
            </a:r>
            <a:r>
              <a:rPr spc="-15" dirty="0">
                <a:latin typeface="Arial"/>
                <a:cs typeface="Arial"/>
              </a:rPr>
              <a:t>utworu  </a:t>
            </a:r>
            <a:r>
              <a:rPr spc="-5" dirty="0">
                <a:latin typeface="Arial"/>
                <a:cs typeface="Arial"/>
              </a:rPr>
              <a:t>literackiego;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0301" y="4774819"/>
            <a:ext cx="4926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Pytania </a:t>
            </a:r>
            <a:r>
              <a:rPr spc="-5" dirty="0">
                <a:latin typeface="Arial"/>
                <a:cs typeface="Arial"/>
              </a:rPr>
              <a:t>do tekstu: </a:t>
            </a:r>
            <a:r>
              <a:rPr dirty="0">
                <a:latin typeface="Arial"/>
                <a:cs typeface="Arial"/>
              </a:rPr>
              <a:t>W </a:t>
            </a:r>
            <a:r>
              <a:rPr spc="-5" dirty="0">
                <a:latin typeface="Arial"/>
                <a:cs typeface="Arial"/>
              </a:rPr>
              <a:t>jaki sposób </a:t>
            </a:r>
            <a:r>
              <a:rPr spc="-10" dirty="0">
                <a:latin typeface="Arial"/>
                <a:cs typeface="Arial"/>
              </a:rPr>
              <a:t>mówi? </a:t>
            </a:r>
            <a:r>
              <a:rPr dirty="0">
                <a:latin typeface="Arial"/>
                <a:cs typeface="Arial"/>
              </a:rPr>
              <a:t>W </a:t>
            </a:r>
            <a:r>
              <a:rPr spc="-5" dirty="0">
                <a:latin typeface="Arial"/>
                <a:cs typeface="Arial"/>
              </a:rPr>
              <a:t>jakim  celu</a:t>
            </a:r>
            <a:r>
              <a:rPr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mówi?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33775" y="1115442"/>
            <a:ext cx="768667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/>
              <a:t>Teorie </a:t>
            </a:r>
            <a:r>
              <a:rPr sz="2800" spc="-5" dirty="0"/>
              <a:t>lingwistyczne a komunikacja</a:t>
            </a:r>
            <a:r>
              <a:rPr sz="2800" spc="125" dirty="0"/>
              <a:t> </a:t>
            </a:r>
            <a:r>
              <a:rPr sz="2800" spc="-10" dirty="0"/>
              <a:t>językowa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346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03627" y="899617"/>
            <a:ext cx="4998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2"/>
              </a:rPr>
              <a:t>https://padlet.com/zarembska/184hnyqxka20dvsm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38040" y="2204777"/>
            <a:ext cx="3436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3"/>
              </a:rPr>
              <a:t>Integracja kształcenia (padlet.com)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695" t="8913" r="2124" b="19543"/>
          <a:stretch/>
        </p:blipFill>
        <p:spPr>
          <a:xfrm>
            <a:off x="209356" y="3044522"/>
            <a:ext cx="6200682" cy="256771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/>
          <a:srcRect t="12378" r="8444" b="6298"/>
          <a:stretch/>
        </p:blipFill>
        <p:spPr>
          <a:xfrm>
            <a:off x="5854245" y="1391534"/>
            <a:ext cx="5675255" cy="28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5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253" y="1530168"/>
            <a:ext cx="6768080" cy="4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3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89000" y="1608667"/>
            <a:ext cx="916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prstClr val="black"/>
                </a:solidFill>
              </a:rPr>
              <a:t>MAGDALENA KLAUDIA TERLECKA</a:t>
            </a:r>
            <a:br>
              <a:rPr lang="pl-PL">
                <a:solidFill>
                  <a:prstClr val="black"/>
                </a:solidFill>
              </a:rPr>
            </a:br>
            <a:r>
              <a:rPr lang="pl-PL">
                <a:solidFill>
                  <a:prstClr val="black"/>
                </a:solidFill>
              </a:rPr>
              <a:t>Instytut Ekologii i Bioetyki</a:t>
            </a:r>
            <a:br>
              <a:rPr lang="pl-PL">
                <a:solidFill>
                  <a:prstClr val="black"/>
                </a:solidFill>
              </a:rPr>
            </a:br>
            <a:r>
              <a:rPr lang="pl-PL">
                <a:solidFill>
                  <a:prstClr val="black"/>
                </a:solidFill>
              </a:rPr>
              <a:t/>
            </a:r>
            <a:br>
              <a:rPr lang="pl-PL">
                <a:solidFill>
                  <a:prstClr val="black"/>
                </a:solidFill>
              </a:rPr>
            </a:br>
            <a:r>
              <a:rPr lang="pl-PL">
                <a:solidFill>
                  <a:prstClr val="black"/>
                </a:solidFill>
              </a:rPr>
              <a:t>Uniwersytet Kardynała Stefana Wyszyńskiego w Warszawie</a:t>
            </a:r>
            <a:br>
              <a:rPr lang="pl-PL">
                <a:solidFill>
                  <a:prstClr val="black"/>
                </a:solidFill>
              </a:rPr>
            </a:br>
            <a:r>
              <a:rPr lang="pl-PL">
                <a:solidFill>
                  <a:prstClr val="black"/>
                </a:solidFill>
              </a:rPr>
              <a:t>O edukacji ekologicznej w Polsce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21268" y="3175000"/>
            <a:ext cx="6256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>
              <a:solidFill>
                <a:prstClr val="black"/>
              </a:solidFill>
            </a:endParaRPr>
          </a:p>
          <a:p>
            <a:r>
              <a:rPr lang="pl-PL">
                <a:solidFill>
                  <a:prstClr val="black"/>
                </a:solidFill>
              </a:rPr>
              <a:t>Elżbieta BUCHCICIB UH–P Kielce </a:t>
            </a:r>
          </a:p>
          <a:p>
            <a:endParaRPr lang="pl-PL">
              <a:solidFill>
                <a:prstClr val="black"/>
              </a:solidFill>
            </a:endParaRPr>
          </a:p>
          <a:p>
            <a:r>
              <a:rPr lang="pl-PL">
                <a:solidFill>
                  <a:prstClr val="black"/>
                </a:solidFill>
              </a:rPr>
              <a:t>Edukacja ekologiczna priorytetem </a:t>
            </a:r>
          </a:p>
          <a:p>
            <a:r>
              <a:rPr lang="pl-PL">
                <a:solidFill>
                  <a:prstClr val="black"/>
                </a:solidFill>
              </a:rPr>
              <a:t>wykształcenia współczesnego człowieka</a:t>
            </a:r>
          </a:p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2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6471" y="1407459"/>
            <a:ext cx="10345270" cy="435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Przeczytaj uważnie teksty, a następnie wykonaj zadania umieszczone pod nimi. Odpowiadaj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tylko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podstawie tekstów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tylko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własnymi słowami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chyba że w zadaniu polecono inaczej. Udzielaj tylu odpowiedzi, o ile Cię poproszono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Jaką funkcję pełnią w obu tekstach  – w kontekście omawianego zagadnienia - wstępy?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Podaj dwa przykłady.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Przykładowe odpowiedzi: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wprowadzają w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problematykę;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podkreślają jej ważność.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 pkt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8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8564" y="1371599"/>
            <a:ext cx="10685930" cy="514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podstawie obu tekstów sformułuj dwa argumenty potwierdzające słuszność tezy: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Edukacja </a:t>
            </a:r>
            <a: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ekologiczna staje </a:t>
            </a:r>
            <a:r>
              <a:rPr lang="pl-PL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koniecznością</a:t>
            </a:r>
            <a:r>
              <a:rPr lang="pl-PL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Odpowiadaj własnymi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słowami.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Argument 1 – dot. pierwszego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fragmentu: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2pkt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postępująca degradacja środowiska naturalnego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 2 – dot. drugiego fragmentu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większą posiadamy wiedzę , tym większa jest nasza świadomość.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pkt, jeden argument z tekstu 1. Lub 2. – 1 pkt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4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2973</Words>
  <Application>Microsoft Office PowerPoint</Application>
  <PresentationFormat>Panoramiczny</PresentationFormat>
  <Paragraphs>400</Paragraphs>
  <Slides>55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Google Sans</vt:lpstr>
      <vt:lpstr>Times New Roman</vt:lpstr>
      <vt:lpstr>Ubuntu</vt:lpstr>
      <vt:lpstr>Ubuntu Medium</vt:lpstr>
      <vt:lpstr>Wingdings</vt:lpstr>
      <vt:lpstr>Motyw pakietu Office</vt:lpstr>
      <vt:lpstr>5_Motyw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A może tak konstruować wiązki zadań?</vt:lpstr>
      <vt:lpstr>Eksplikacja</vt:lpstr>
      <vt:lpstr>Eksplikacja</vt:lpstr>
      <vt:lpstr>Podstawowe zasady eksplikacji  tekstu literackiego</vt:lpstr>
      <vt:lpstr>Uzasadnienie – niezbędna część  eksplikacji</vt:lpstr>
      <vt:lpstr>Rola eksplikacji w przygotowaniu  analizy i interpretacji tekstu</vt:lpstr>
      <vt:lpstr>Techniki eksplikacji tekstu  literackiego</vt:lpstr>
      <vt:lpstr>Techniki eksplikacji tekstu  literackiego</vt:lpstr>
      <vt:lpstr>                      Ujęcie strukturalne – fenomenologia</vt:lpstr>
      <vt:lpstr>Ujęcie strukturalne – fenomenologia</vt:lpstr>
      <vt:lpstr>Techniki eksplikacji tekstu  literackiego</vt:lpstr>
      <vt:lpstr>Ujęcie komunikacyjne – (kognitywizm).</vt:lpstr>
      <vt:lpstr>Prezentacja programu PowerPoint</vt:lpstr>
      <vt:lpstr>Księga VIII Zajazd</vt:lpstr>
      <vt:lpstr>Księga VIII Zajazd</vt:lpstr>
      <vt:lpstr>Prezentacja programu PowerPoint</vt:lpstr>
      <vt:lpstr>Prezentacja programu PowerPoint</vt:lpstr>
      <vt:lpstr>EGZEGEZA – próba odpowiedzi na pytanie,  gdzie kryje się prawdziwy sens tekstu, czy  jest on literalny (dosłowny) czy figuralny  (odsyła do innego znaczenia).</vt:lpstr>
      <vt:lpstr>Prezentacja programu PowerPoint</vt:lpstr>
      <vt:lpstr>Fragment XII Księgi Pana Tadeusza</vt:lpstr>
      <vt:lpstr>Polecenia do tekstu</vt:lpstr>
      <vt:lpstr>Polecenia do tekstu</vt:lpstr>
      <vt:lpstr>Polecenia do tekstu</vt:lpstr>
      <vt:lpstr>Czytamy teksty kultury i  opisujemy świat</vt:lpstr>
      <vt:lpstr>Czytamy teksty kultury i  opisujemy świat</vt:lpstr>
      <vt:lpstr>Tworzenie wypowiedzi</vt:lpstr>
      <vt:lpstr>Prezentacja programu PowerPoint</vt:lpstr>
      <vt:lpstr>Prezentacja programu PowerPoint</vt:lpstr>
      <vt:lpstr>Księga X Emigracja. Jacek</vt:lpstr>
      <vt:lpstr>Prezentacja programu PowerPoint</vt:lpstr>
      <vt:lpstr>Jak konstruować na przykładach tekstów wiązki zadań?</vt:lpstr>
      <vt:lpstr>Teorie lingwistyczne a komunikacja językowa</vt:lpstr>
      <vt:lpstr>Teorie lingwistyczne a komunikacja językowa</vt:lpstr>
      <vt:lpstr>POSTPRAWDA</vt:lpstr>
      <vt:lpstr>BAŃKA INFORMACYJNA</vt:lpstr>
      <vt:lpstr>BAŃKA INFORMACYJNA</vt:lpstr>
      <vt:lpstr>Prezentacja programu PowerPoint</vt:lpstr>
      <vt:lpstr>Wiralność</vt:lpstr>
      <vt:lpstr>Teorie lingwistyczne             a komunikacja językowa</vt:lpstr>
      <vt:lpstr>Teorie lingwistyczne a komunikacja językowa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Łukaszewski</dc:creator>
  <cp:lastModifiedBy>Edyta Zarembska</cp:lastModifiedBy>
  <cp:revision>19</cp:revision>
  <dcterms:created xsi:type="dcterms:W3CDTF">2021-10-14T15:02:20Z</dcterms:created>
  <dcterms:modified xsi:type="dcterms:W3CDTF">2021-12-22T13:40:29Z</dcterms:modified>
</cp:coreProperties>
</file>